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7"/>
  </p:notesMasterIdLst>
  <p:handoutMasterIdLst>
    <p:handoutMasterId r:id="rId8"/>
  </p:handoutMasterIdLst>
  <p:sldIdLst>
    <p:sldId id="748" r:id="rId2"/>
    <p:sldId id="863" r:id="rId3"/>
    <p:sldId id="866" r:id="rId4"/>
    <p:sldId id="867" r:id="rId5"/>
    <p:sldId id="875" r:id="rId6"/>
  </p:sldIdLst>
  <p:sldSz cx="12192000" cy="6858000"/>
  <p:notesSz cx="7010400" cy="9296400"/>
  <p:custDataLst>
    <p:tags r:id="rId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4267"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R" initials="JSR" lastIdx="1" clrIdx="0"/>
  <p:cmAuthor id="1" name="Jessica Soltz Rudd" initials="JSR" lastIdx="3" clrIdx="1"/>
  <p:cmAuthor id="2" name="Jeff Molinari" initials="JM" lastIdx="2" clrIdx="2"/>
  <p:cmAuthor id="3" name="Ken Cushine" initials="K" lastIdx="2" clrIdx="3"/>
  <p:cmAuthor id="4" name="Jeffrey Molinari" initials="JM" lastIdx="2"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5B93D7"/>
    <a:srgbClr val="3278CC"/>
    <a:srgbClr val="235591"/>
    <a:srgbClr val="17375E"/>
    <a:srgbClr val="30499B"/>
    <a:srgbClr val="FFFFCC"/>
    <a:srgbClr val="AFAFAF"/>
    <a:srgbClr val="D0D8E8"/>
    <a:srgbClr val="3B8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963" autoAdjust="0"/>
  </p:normalViewPr>
  <p:slideViewPr>
    <p:cSldViewPr snapToObjects="1">
      <p:cViewPr varScale="1">
        <p:scale>
          <a:sx n="92" d="100"/>
          <a:sy n="92" d="100"/>
        </p:scale>
        <p:origin x="594" y="78"/>
      </p:cViewPr>
      <p:guideLst>
        <p:guide orient="horz" pos="2160"/>
        <p:guide pos="426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200" d="100"/>
        <a:sy n="200" d="100"/>
      </p:scale>
      <p:origin x="0" y="-7374"/>
    </p:cViewPr>
  </p:sorterViewPr>
  <p:notesViewPr>
    <p:cSldViewPr snapToObjects="1">
      <p:cViewPr>
        <p:scale>
          <a:sx n="90" d="100"/>
          <a:sy n="90" d="100"/>
        </p:scale>
        <p:origin x="2796" y="-1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EF961C-1DB3-4AB0-878A-23F98A9CB5B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AE3A93-8A02-4FF9-B0F4-847CD4F5684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939E88D-3215-4146-985C-D736AD5ED8EB}" type="datetimeFigureOut">
              <a:rPr lang="en-US" smtClean="0"/>
              <a:t>6/26/2025</a:t>
            </a:fld>
            <a:endParaRPr lang="en-US" dirty="0"/>
          </a:p>
        </p:txBody>
      </p:sp>
      <p:sp>
        <p:nvSpPr>
          <p:cNvPr id="4" name="Footer Placeholder 3">
            <a:extLst>
              <a:ext uri="{FF2B5EF4-FFF2-40B4-BE49-F238E27FC236}">
                <a16:creationId xmlns:a16="http://schemas.microsoft.com/office/drawing/2014/main" id="{2485670A-C755-4BE3-8FB6-4F2BA4D54A2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2995566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2A5B0293-13B0-4866-BFF6-D4A402DF879F}" type="datetime1">
              <a:rPr lang="en-US"/>
              <a:pPr>
                <a:defRPr/>
              </a:pPr>
              <a:t>6/26/2025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2FA14106-4B54-4136-9A79-9EE1AC54FE3F}" type="slidenum">
              <a:rPr lang="en-US"/>
              <a:pPr>
                <a:defRPr/>
              </a:pPr>
              <a:t>‹#›</a:t>
            </a:fld>
            <a:endParaRPr lang="en-US" dirty="0"/>
          </a:p>
        </p:txBody>
      </p:sp>
    </p:spTree>
    <p:extLst>
      <p:ext uri="{BB962C8B-B14F-4D97-AF65-F5344CB8AC3E}">
        <p14:creationId xmlns:p14="http://schemas.microsoft.com/office/powerpoint/2010/main" val="302656066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0724" name="Slide Number Placeholder 3"/>
          <p:cNvSpPr>
            <a:spLocks noGrp="1"/>
          </p:cNvSpPr>
          <p:nvPr>
            <p:ph type="sldNum" sz="quarter" idx="5"/>
          </p:nvPr>
        </p:nvSpPr>
        <p:spPr bwMode="auto">
          <a:noFill/>
          <a:ln>
            <a:miter lim="800000"/>
            <a:headEnd/>
            <a:tailEnd/>
          </a:ln>
        </p:spPr>
        <p:txBody>
          <a:bodyPr/>
          <a:lstStyle/>
          <a:p>
            <a:fld id="{43348F1D-5016-4CF2-8038-85F6D48EE3DD}" type="slidenum">
              <a:rPr lang="en-US" smtClean="0">
                <a:latin typeface="Calibri" pitchFamily="34" charset="0"/>
                <a:ea typeface="ＭＳ Ｐゴシック" pitchFamily="34" charset="-128"/>
              </a:rPr>
              <a:pPr/>
              <a:t>0</a:t>
            </a:fld>
            <a:endParaRPr lang="en-US" dirty="0">
              <a:latin typeface="Calibri" pitchFamily="34" charset="0"/>
              <a:ea typeface="ＭＳ Ｐゴシック" pitchFamily="34" charset="-128"/>
            </a:endParaRPr>
          </a:p>
        </p:txBody>
      </p:sp>
    </p:spTree>
    <p:extLst>
      <p:ext uri="{BB962C8B-B14F-4D97-AF65-F5344CB8AC3E}">
        <p14:creationId xmlns:p14="http://schemas.microsoft.com/office/powerpoint/2010/main" val="137630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8728DE9-5C5E-4BA1-8A79-665872C67865}" type="datetime1">
              <a:rPr lang="en-US"/>
              <a:pPr>
                <a:defRPr/>
              </a:pPr>
              <a:t>6/26/2025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9245600" y="6451600"/>
            <a:ext cx="2844800" cy="365125"/>
          </a:xfrm>
          <a:prstGeom prst="rect">
            <a:avLst/>
          </a:prstGeom>
        </p:spPr>
        <p:txBody>
          <a:bodyPr/>
          <a:lstStyle>
            <a:lvl1pPr>
              <a:defRPr/>
            </a:lvl1pPr>
          </a:lstStyle>
          <a:p>
            <a:pPr>
              <a:defRPr/>
            </a:pPr>
            <a:fld id="{AFA2A047-5567-4370-9EE3-442851950DB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35151D-B6C9-4476-9C5E-240CA607BCD5}" type="datetime1">
              <a:rPr lang="en-US"/>
              <a:pPr>
                <a:defRPr/>
              </a:pPr>
              <a:t>6/26/2025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9245600" y="6451600"/>
            <a:ext cx="2844800" cy="365125"/>
          </a:xfrm>
          <a:prstGeom prst="rect">
            <a:avLst/>
          </a:prstGeom>
        </p:spPr>
        <p:txBody>
          <a:bodyPr/>
          <a:lstStyle>
            <a:lvl1pPr>
              <a:defRPr/>
            </a:lvl1pPr>
          </a:lstStyle>
          <a:p>
            <a:pPr>
              <a:defRPr/>
            </a:pPr>
            <a:fld id="{655CCE16-5772-495A-A387-D59058C192E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48C674-8D24-4F53-A2CF-6223EC49AB99}" type="datetime1">
              <a:rPr lang="en-US"/>
              <a:pPr>
                <a:defRPr/>
              </a:pPr>
              <a:t>6/26/2025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9245600" y="6451600"/>
            <a:ext cx="2844800" cy="365125"/>
          </a:xfrm>
          <a:prstGeom prst="rect">
            <a:avLst/>
          </a:prstGeom>
        </p:spPr>
        <p:txBody>
          <a:bodyPr/>
          <a:lstStyle>
            <a:lvl1pPr>
              <a:defRPr/>
            </a:lvl1pPr>
          </a:lstStyle>
          <a:p>
            <a:pPr>
              <a:defRPr/>
            </a:pPr>
            <a:fld id="{FFED9E55-7E86-4C23-A3EC-DACBE8576ED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4876800"/>
          </a:xfrm>
        </p:spPr>
        <p:txBody>
          <a:bodyPr/>
          <a:lstStyle>
            <a:lvl1pPr marL="282575" indent="-228600">
              <a:defRPr sz="1600">
                <a:solidFill>
                  <a:srgbClr val="3C3C3D"/>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739775" indent="-228600">
              <a:spcBef>
                <a:spcPts val="600"/>
              </a:spcBef>
              <a:defRPr sz="1400">
                <a:solidFill>
                  <a:srgbClr val="3C3C3D"/>
                </a:solidFill>
                <a:latin typeface="Open Sans" panose="020B0606030504020204" pitchFamily="34" charset="0"/>
                <a:ea typeface="Open Sans" panose="020B0606030504020204" pitchFamily="34" charset="0"/>
                <a:cs typeface="Open Sans" panose="020B0606030504020204" pitchFamily="34" charset="0"/>
              </a:defRPr>
            </a:lvl2pPr>
            <a:lvl3pPr marL="1196975" indent="-228600">
              <a:spcBef>
                <a:spcPts val="600"/>
              </a:spcBef>
              <a:defRPr sz="1400">
                <a:solidFill>
                  <a:srgbClr val="3C3C3D"/>
                </a:solidFill>
                <a:latin typeface="Open Sans" panose="020B0606030504020204" pitchFamily="34" charset="0"/>
                <a:ea typeface="Open Sans" panose="020B0606030504020204" pitchFamily="34" charset="0"/>
                <a:cs typeface="Open Sans" panose="020B0606030504020204" pitchFamily="34" charset="0"/>
              </a:defRPr>
            </a:lvl3pPr>
            <a:lvl4pPr marL="1654175" indent="-228600">
              <a:spcBef>
                <a:spcPts val="600"/>
              </a:spcBef>
              <a:defRPr sz="1400">
                <a:solidFill>
                  <a:srgbClr val="3C3C3D"/>
                </a:solidFill>
                <a:latin typeface="Open Sans" panose="020B0606030504020204" pitchFamily="34" charset="0"/>
                <a:ea typeface="Open Sans" panose="020B0606030504020204" pitchFamily="34" charset="0"/>
                <a:cs typeface="Open Sans" panose="020B0606030504020204" pitchFamily="34" charset="0"/>
              </a:defRPr>
            </a:lvl4pPr>
            <a:lvl5pPr marL="2111375" indent="-228600">
              <a:spcBef>
                <a:spcPts val="600"/>
              </a:spcBef>
              <a:buSzPct val="70000"/>
              <a:buFont typeface="Wingdings 3" panose="05040102010807070707" pitchFamily="18" charset="2"/>
              <a:buChar char="u"/>
              <a:defRPr sz="1400">
                <a:solidFill>
                  <a:srgbClr val="3C3C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0" y="777240"/>
            <a:ext cx="12192000" cy="0"/>
          </a:xfrm>
          <a:prstGeom prst="line">
            <a:avLst/>
          </a:prstGeom>
          <a:ln w="6350">
            <a:solidFill>
              <a:srgbClr val="B5CAE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0" y="6781800"/>
            <a:ext cx="12192000" cy="0"/>
          </a:xfrm>
          <a:prstGeom prst="line">
            <a:avLst/>
          </a:prstGeom>
          <a:ln w="171450">
            <a:solidFill>
              <a:srgbClr val="003A66"/>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hasCustomPrompt="1"/>
          </p:nvPr>
        </p:nvSpPr>
        <p:spPr>
          <a:xfrm>
            <a:off x="609600" y="320040"/>
            <a:ext cx="10972800" cy="414528"/>
          </a:xfrm>
        </p:spPr>
        <p:txBody>
          <a:bodyPr>
            <a:noAutofit/>
          </a:bodyPr>
          <a:lstStyle>
            <a:lvl1pPr marL="0" indent="0">
              <a:buNone/>
              <a:defRPr sz="2800" cap="all" baseline="0">
                <a:solidFill>
                  <a:srgbClr val="003A66"/>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&lt;SLIDE TITLE&gt;</a:t>
            </a:r>
          </a:p>
        </p:txBody>
      </p:sp>
      <p:sp>
        <p:nvSpPr>
          <p:cNvPr id="6" name="Slide Number Placeholder 5"/>
          <p:cNvSpPr>
            <a:spLocks noGrp="1"/>
          </p:cNvSpPr>
          <p:nvPr>
            <p:ph type="sldNum" sz="quarter" idx="12"/>
          </p:nvPr>
        </p:nvSpPr>
        <p:spPr>
          <a:xfrm>
            <a:off x="11602720" y="6279976"/>
            <a:ext cx="508000" cy="365125"/>
          </a:xfrm>
          <a:prstGeom prst="rect">
            <a:avLst/>
          </a:prstGeom>
        </p:spPr>
        <p:txBody>
          <a:bodyPr anchor="ctr" anchorCtr="0"/>
          <a:lstStyle>
            <a:lvl1pPr algn="l">
              <a:defRPr sz="930">
                <a:solidFill>
                  <a:srgbClr val="3C3C3D"/>
                </a:solidFill>
                <a:latin typeface="Open Sans" panose="020B0606030504020204" pitchFamily="34" charset="0"/>
                <a:ea typeface="Open Sans" panose="020B0606030504020204" pitchFamily="34" charset="0"/>
                <a:cs typeface="Open Sans" panose="020B0606030504020204" pitchFamily="34" charset="0"/>
              </a:defRPr>
            </a:lvl1pPr>
          </a:lstStyle>
          <a:p>
            <a:fld id="{FC63C319-BDEB-48E7-BDE7-56EEE0429C6E}" type="slidenum">
              <a:rPr lang="en-US" smtClean="0"/>
              <a:pPr/>
              <a:t>‹#›</a:t>
            </a:fld>
            <a:endParaRPr lang="en-US" dirty="0"/>
          </a:p>
        </p:txBody>
      </p:sp>
      <p:pic>
        <p:nvPicPr>
          <p:cNvPr id="7" name="Picture 2" descr="C:\Users\Christopher O. Wienk\Desktop\CW Design Files - WRG PPT Template\Logo No Ta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96450" y="6364224"/>
            <a:ext cx="1276351"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11074400" y="6409944"/>
            <a:ext cx="0" cy="182880"/>
          </a:xfrm>
          <a:prstGeom prst="line">
            <a:avLst/>
          </a:prstGeom>
          <a:ln w="6350">
            <a:solidFill>
              <a:srgbClr val="B5CA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269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4876800"/>
          </a:xfrm>
        </p:spPr>
        <p:txBody>
          <a:bodyPr/>
          <a:lstStyle>
            <a:lvl1pPr marL="282575" indent="-228600">
              <a:defRPr sz="1600">
                <a:solidFill>
                  <a:srgbClr val="3C3C3D"/>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739775" indent="-228600">
              <a:spcBef>
                <a:spcPts val="600"/>
              </a:spcBef>
              <a:defRPr sz="1400">
                <a:solidFill>
                  <a:srgbClr val="3C3C3D"/>
                </a:solidFill>
                <a:latin typeface="Open Sans" panose="020B0606030504020204" pitchFamily="34" charset="0"/>
                <a:ea typeface="Open Sans" panose="020B0606030504020204" pitchFamily="34" charset="0"/>
                <a:cs typeface="Open Sans" panose="020B0606030504020204" pitchFamily="34" charset="0"/>
              </a:defRPr>
            </a:lvl2pPr>
            <a:lvl3pPr marL="1196975" indent="-228600">
              <a:spcBef>
                <a:spcPts val="600"/>
              </a:spcBef>
              <a:defRPr sz="1400">
                <a:solidFill>
                  <a:srgbClr val="3C3C3D"/>
                </a:solidFill>
                <a:latin typeface="Open Sans" panose="020B0606030504020204" pitchFamily="34" charset="0"/>
                <a:ea typeface="Open Sans" panose="020B0606030504020204" pitchFamily="34" charset="0"/>
                <a:cs typeface="Open Sans" panose="020B0606030504020204" pitchFamily="34" charset="0"/>
              </a:defRPr>
            </a:lvl3pPr>
            <a:lvl4pPr marL="1654175" indent="-228600">
              <a:spcBef>
                <a:spcPts val="600"/>
              </a:spcBef>
              <a:defRPr sz="1400">
                <a:solidFill>
                  <a:srgbClr val="3C3C3D"/>
                </a:solidFill>
                <a:latin typeface="Open Sans" panose="020B0606030504020204" pitchFamily="34" charset="0"/>
                <a:ea typeface="Open Sans" panose="020B0606030504020204" pitchFamily="34" charset="0"/>
                <a:cs typeface="Open Sans" panose="020B0606030504020204" pitchFamily="34" charset="0"/>
              </a:defRPr>
            </a:lvl4pPr>
            <a:lvl5pPr marL="2111375" indent="-228600">
              <a:spcBef>
                <a:spcPts val="600"/>
              </a:spcBef>
              <a:buSzPct val="70000"/>
              <a:buFont typeface="Wingdings 3" panose="05040102010807070707" pitchFamily="18" charset="2"/>
              <a:buChar char="u"/>
              <a:defRPr sz="1400">
                <a:solidFill>
                  <a:srgbClr val="3C3C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0" y="777240"/>
            <a:ext cx="12192000" cy="0"/>
          </a:xfrm>
          <a:prstGeom prst="line">
            <a:avLst/>
          </a:prstGeom>
          <a:ln w="6350">
            <a:solidFill>
              <a:srgbClr val="B5CAE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0" y="6781800"/>
            <a:ext cx="12192000" cy="0"/>
          </a:xfrm>
          <a:prstGeom prst="line">
            <a:avLst/>
          </a:prstGeom>
          <a:ln w="171450">
            <a:solidFill>
              <a:srgbClr val="003A66"/>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hasCustomPrompt="1"/>
          </p:nvPr>
        </p:nvSpPr>
        <p:spPr>
          <a:xfrm>
            <a:off x="609600" y="320040"/>
            <a:ext cx="10972800" cy="414528"/>
          </a:xfrm>
        </p:spPr>
        <p:txBody>
          <a:bodyPr>
            <a:noAutofit/>
          </a:bodyPr>
          <a:lstStyle>
            <a:lvl1pPr marL="0" indent="0">
              <a:buNone/>
              <a:defRPr sz="2800" cap="all" baseline="0">
                <a:solidFill>
                  <a:srgbClr val="003A66"/>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&lt;SLIDE TITLE&gt;</a:t>
            </a:r>
          </a:p>
        </p:txBody>
      </p:sp>
      <p:sp>
        <p:nvSpPr>
          <p:cNvPr id="6" name="Slide Number Placeholder 5"/>
          <p:cNvSpPr>
            <a:spLocks noGrp="1"/>
          </p:cNvSpPr>
          <p:nvPr>
            <p:ph type="sldNum" sz="quarter" idx="12"/>
          </p:nvPr>
        </p:nvSpPr>
        <p:spPr>
          <a:xfrm>
            <a:off x="11582400" y="6283741"/>
            <a:ext cx="508000" cy="365125"/>
          </a:xfrm>
          <a:prstGeom prst="rect">
            <a:avLst/>
          </a:prstGeom>
        </p:spPr>
        <p:txBody>
          <a:bodyPr anchor="ctr" anchorCtr="0"/>
          <a:lstStyle>
            <a:lvl1pPr algn="l">
              <a:defRPr sz="930">
                <a:solidFill>
                  <a:srgbClr val="3C3C3D"/>
                </a:solidFill>
                <a:latin typeface="Open Sans" panose="020B0606030504020204" pitchFamily="34" charset="0"/>
                <a:ea typeface="Open Sans" panose="020B0606030504020204" pitchFamily="34" charset="0"/>
                <a:cs typeface="Open Sans" panose="020B0606030504020204" pitchFamily="34" charset="0"/>
              </a:defRPr>
            </a:lvl1pPr>
          </a:lstStyle>
          <a:p>
            <a:fld id="{FC63C319-BDEB-48E7-BDE7-56EEE0429C6E}" type="slidenum">
              <a:rPr lang="en-US" smtClean="0"/>
              <a:pPr/>
              <a:t>‹#›</a:t>
            </a:fld>
            <a:endParaRPr lang="en-US" dirty="0"/>
          </a:p>
        </p:txBody>
      </p:sp>
      <p:pic>
        <p:nvPicPr>
          <p:cNvPr id="7" name="Picture 2" descr="C:\Users\Christopher O. Wienk\Desktop\CW Design Files - WRG PPT Template\Logo No Ta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96450" y="6364224"/>
            <a:ext cx="1276351"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11074400" y="6409944"/>
            <a:ext cx="0" cy="182880"/>
          </a:xfrm>
          <a:prstGeom prst="line">
            <a:avLst/>
          </a:prstGeom>
          <a:ln w="6350">
            <a:solidFill>
              <a:srgbClr val="B5CA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26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609600" y="838200"/>
            <a:ext cx="10972800" cy="0"/>
          </a:xfrm>
          <a:prstGeom prst="line">
            <a:avLst/>
          </a:prstGeom>
          <a:noFill/>
          <a:ln w="63500" cmpd="sng">
            <a:solidFill>
              <a:schemeClr val="accent2">
                <a:lumMod val="50000"/>
              </a:schemeClr>
            </a:solidFill>
            <a:round/>
            <a:headEnd/>
            <a:tailEnd/>
          </a:ln>
          <a:effectLst>
            <a:outerShdw blurRad="63500" dist="20000" dir="5400000" rotWithShape="0">
              <a:srgbClr val="000000">
                <a:alpha val="37999"/>
              </a:srgbClr>
            </a:outerShdw>
          </a:effectLst>
        </p:spPr>
      </p:cxnSp>
      <p:sp>
        <p:nvSpPr>
          <p:cNvPr id="2" name="Title 1"/>
          <p:cNvSpPr>
            <a:spLocks noGrp="1"/>
          </p:cNvSpPr>
          <p:nvPr>
            <p:ph type="title"/>
          </p:nvPr>
        </p:nvSpPr>
        <p:spPr>
          <a:xfrm>
            <a:off x="570156" y="306389"/>
            <a:ext cx="9661585" cy="665162"/>
          </a:xfrm>
          <a:noFill/>
        </p:spPr>
        <p:txBody>
          <a:bodyPr>
            <a:normAutofit/>
          </a:bodyPr>
          <a:lstStyle>
            <a:lvl1pPr>
              <a:defRPr sz="2400" cap="small" baseline="0">
                <a:solidFill>
                  <a:schemeClr val="tx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09600" y="1104901"/>
            <a:ext cx="10972800" cy="5021263"/>
          </a:xfrm>
        </p:spPr>
        <p:txBody>
          <a:bodyPr/>
          <a:lstStyle>
            <a:lvl1pPr>
              <a:buClrTx/>
              <a:buSzPct val="75000"/>
              <a:defRPr>
                <a:latin typeface="Arial" pitchFamily="34" charset="0"/>
                <a:cs typeface="Arial" pitchFamily="34" charset="0"/>
              </a:defRPr>
            </a:lvl1pPr>
            <a:lvl2pPr>
              <a:buClr>
                <a:schemeClr val="tx1"/>
              </a:buClr>
              <a:buSzPct val="80000"/>
              <a:buFont typeface="Arial" pitchFamily="34" charset="0"/>
              <a:buChar char="•"/>
              <a:defRPr>
                <a:latin typeface="Arial" pitchFamily="34" charset="0"/>
                <a:cs typeface="Arial" pitchFamily="34" charset="0"/>
              </a:defRPr>
            </a:lvl2pPr>
            <a:lvl3pPr>
              <a:buClrTx/>
              <a:buSzPct val="75000"/>
              <a:buFont typeface="Courier New" pitchFamily="49" charset="0"/>
              <a:buChar char="o"/>
              <a:defRPr>
                <a:latin typeface="Arial" pitchFamily="34" charset="0"/>
                <a:cs typeface="Arial" pitchFamily="34" charset="0"/>
              </a:defRPr>
            </a:lvl3pPr>
            <a:lvl4pPr>
              <a:buClrTx/>
              <a:buSzPct val="75000"/>
              <a:buFont typeface="Wingdings" pitchFamily="2" charset="2"/>
              <a:buChar char="v"/>
              <a:defRPr>
                <a:latin typeface="Arial" pitchFamily="34" charset="0"/>
                <a:cs typeface="Arial" pitchFamily="34" charset="0"/>
              </a:defRPr>
            </a:lvl4pPr>
            <a:lvl5pPr>
              <a:buClrTx/>
              <a:buSzPct val="75000"/>
              <a:buFont typeface="Wingdings" pitchFamily="2" charset="2"/>
              <a:buChar char="q"/>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Tucson Airport Authority logo">
            <a:extLst>
              <a:ext uri="{FF2B5EF4-FFF2-40B4-BE49-F238E27FC236}">
                <a16:creationId xmlns:a16="http://schemas.microsoft.com/office/drawing/2014/main" id="{17C24B44-BEE8-473E-ACC9-4F51F2D3A584}"/>
              </a:ext>
            </a:extLst>
          </p:cNvPr>
          <p:cNvPicPr/>
          <p:nvPr userDrawn="1"/>
        </p:nvPicPr>
        <p:blipFill rotWithShape="1">
          <a:blip r:embed="rId2">
            <a:extLst>
              <a:ext uri="{28A0092B-C50C-407E-A947-70E740481C1C}">
                <a14:useLocalDpi xmlns:a14="http://schemas.microsoft.com/office/drawing/2010/main" val="0"/>
              </a:ext>
            </a:extLst>
          </a:blip>
          <a:srcRect t="25735" b="28677"/>
          <a:stretch/>
        </p:blipFill>
        <p:spPr bwMode="auto">
          <a:xfrm>
            <a:off x="11201400" y="0"/>
            <a:ext cx="918271" cy="380997"/>
          </a:xfrm>
          <a:prstGeom prst="rect">
            <a:avLst/>
          </a:prstGeom>
          <a:noFill/>
          <a:ln>
            <a:noFill/>
          </a:ln>
          <a:extLst>
            <a:ext uri="{53640926-AAD7-44D8-BBD7-CCE9431645EC}">
              <a14:shadowObscured xmlns:a14="http://schemas.microsoft.com/office/drawing/2010/main"/>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3" name="Straight Connector 2"/>
          <p:cNvCxnSpPr>
            <a:cxnSpLocks noChangeShapeType="1"/>
          </p:cNvCxnSpPr>
          <p:nvPr userDrawn="1"/>
        </p:nvCxnSpPr>
        <p:spPr bwMode="auto">
          <a:xfrm>
            <a:off x="609600" y="3603625"/>
            <a:ext cx="10972800" cy="0"/>
          </a:xfrm>
          <a:prstGeom prst="line">
            <a:avLst/>
          </a:prstGeom>
          <a:noFill/>
          <a:ln w="76200" cmpd="sng">
            <a:solidFill>
              <a:srgbClr val="0070C0"/>
            </a:solidFill>
            <a:round/>
            <a:headEnd/>
            <a:tailEnd/>
          </a:ln>
          <a:effectLst>
            <a:outerShdw blurRad="63500" dist="20000" dir="5400000" rotWithShape="0">
              <a:srgbClr val="000000">
                <a:alpha val="37999"/>
              </a:srgbClr>
            </a:outerShdw>
          </a:effectLst>
        </p:spPr>
      </p:cxnSp>
      <p:pic>
        <p:nvPicPr>
          <p:cNvPr id="4" name="Picture 7" descr="Frasca Logo PNG (NEW).png"/>
          <p:cNvPicPr>
            <a:picLocks noChangeAspect="1"/>
          </p:cNvPicPr>
          <p:nvPr userDrawn="1"/>
        </p:nvPicPr>
        <p:blipFill>
          <a:blip r:embed="rId2" cstate="screen"/>
          <a:srcRect/>
          <a:stretch>
            <a:fillRect/>
          </a:stretch>
        </p:blipFill>
        <p:spPr bwMode="auto">
          <a:xfrm>
            <a:off x="146051" y="6365876"/>
            <a:ext cx="3242733" cy="365125"/>
          </a:xfrm>
          <a:prstGeom prst="rect">
            <a:avLst/>
          </a:prstGeom>
          <a:noFill/>
          <a:ln w="9525">
            <a:noFill/>
            <a:miter lim="800000"/>
            <a:headEnd/>
            <a:tailEnd/>
          </a:ln>
        </p:spPr>
      </p:pic>
      <p:sp>
        <p:nvSpPr>
          <p:cNvPr id="2" name="Title 1"/>
          <p:cNvSpPr>
            <a:spLocks noGrp="1"/>
          </p:cNvSpPr>
          <p:nvPr>
            <p:ph type="title"/>
          </p:nvPr>
        </p:nvSpPr>
        <p:spPr>
          <a:xfrm>
            <a:off x="963084" y="2978163"/>
            <a:ext cx="10363200" cy="1362075"/>
          </a:xfrm>
          <a:noFill/>
        </p:spPr>
        <p:txBody>
          <a:bodyPr anchor="t"/>
          <a:lstStyle>
            <a:lvl1pPr algn="l">
              <a:defRPr sz="2800" b="1" cap="none">
                <a:solidFill>
                  <a:schemeClr val="tx1"/>
                </a:solidFill>
                <a:latin typeface="Arial" pitchFamily="34" charset="0"/>
                <a:cs typeface="Arial" pitchFamily="34" charset="0"/>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70B1B6-BB09-4B20-BC17-13BD643765F5}" type="datetime1">
              <a:rPr lang="en-US"/>
              <a:pPr>
                <a:defRPr/>
              </a:pPr>
              <a:t>6/26/2025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9245600" y="6451600"/>
            <a:ext cx="2844800" cy="365125"/>
          </a:xfrm>
          <a:prstGeom prst="rect">
            <a:avLst/>
          </a:prstGeom>
        </p:spPr>
        <p:txBody>
          <a:bodyPr/>
          <a:lstStyle>
            <a:lvl1pPr>
              <a:defRPr/>
            </a:lvl1pPr>
          </a:lstStyle>
          <a:p>
            <a:pPr>
              <a:defRPr/>
            </a:pPr>
            <a:fld id="{60EAF69E-E8EF-4270-8BE4-F01D22FCA238}" type="slidenum">
              <a:rPr lang="en-US"/>
              <a:pPr>
                <a:defRPr/>
              </a:pPr>
              <a:t>‹#›</a:t>
            </a:fld>
            <a:endParaRPr lang="en-US" dirty="0"/>
          </a:p>
        </p:txBody>
      </p:sp>
      <p:pic>
        <p:nvPicPr>
          <p:cNvPr id="8" name="Picture 2" descr="Related image">
            <a:extLst>
              <a:ext uri="{FF2B5EF4-FFF2-40B4-BE49-F238E27FC236}">
                <a16:creationId xmlns:a16="http://schemas.microsoft.com/office/drawing/2014/main" id="{FCA15E69-3F98-469D-A429-F4E3130C9A47}"/>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74918" y="99919"/>
            <a:ext cx="1766281" cy="6319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B66DEE7-1086-4B58-AFE3-77554B6E0D51}" type="datetime1">
              <a:rPr lang="en-US"/>
              <a:pPr>
                <a:defRPr/>
              </a:pPr>
              <a:t>6/26/2025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9245600" y="6451600"/>
            <a:ext cx="2844800" cy="365125"/>
          </a:xfrm>
          <a:prstGeom prst="rect">
            <a:avLst/>
          </a:prstGeom>
        </p:spPr>
        <p:txBody>
          <a:bodyPr/>
          <a:lstStyle>
            <a:lvl1pPr>
              <a:defRPr/>
            </a:lvl1pPr>
          </a:lstStyle>
          <a:p>
            <a:pPr>
              <a:defRPr/>
            </a:pPr>
            <a:fld id="{600C8185-1829-4159-8865-E40D501C291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5C0A2B1-849E-484B-98FC-0DFCF0B1177B}" type="datetime1">
              <a:rPr lang="en-US"/>
              <a:pPr>
                <a:defRPr/>
              </a:pPr>
              <a:t>6/26/2025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9245600" y="6451600"/>
            <a:ext cx="2844800" cy="365125"/>
          </a:xfrm>
          <a:prstGeom prst="rect">
            <a:avLst/>
          </a:prstGeom>
        </p:spPr>
        <p:txBody>
          <a:bodyPr/>
          <a:lstStyle>
            <a:lvl1pPr>
              <a:defRPr/>
            </a:lvl1pPr>
          </a:lstStyle>
          <a:p>
            <a:pPr>
              <a:defRPr/>
            </a:pPr>
            <a:fld id="{F64C6A4B-641B-43C7-9B94-5A5889DB140D}" type="slidenum">
              <a:rPr lang="en-US"/>
              <a:pPr>
                <a:defRPr/>
              </a:pPr>
              <a:t>‹#›</a:t>
            </a:fld>
            <a:endParaRPr lang="en-US" dirty="0"/>
          </a:p>
        </p:txBody>
      </p:sp>
      <p:pic>
        <p:nvPicPr>
          <p:cNvPr id="6" name="Picture 7" descr="Frasca Logo PNG (NEW).png"/>
          <p:cNvPicPr>
            <a:picLocks noChangeAspect="1"/>
          </p:cNvPicPr>
          <p:nvPr userDrawn="1"/>
        </p:nvPicPr>
        <p:blipFill>
          <a:blip r:embed="rId2" cstate="screen"/>
          <a:srcRect/>
          <a:stretch>
            <a:fillRect/>
          </a:stretch>
        </p:blipFill>
        <p:spPr bwMode="auto">
          <a:xfrm>
            <a:off x="146051" y="6365876"/>
            <a:ext cx="3242733" cy="365125"/>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r>
              <a:rPr lang="en-US" dirty="0"/>
              <a:t>2</a:t>
            </a:r>
          </a:p>
        </p:txBody>
      </p:sp>
      <p:sp>
        <p:nvSpPr>
          <p:cNvPr id="4" name="Slide Number Placeholder 5"/>
          <p:cNvSpPr>
            <a:spLocks noGrp="1"/>
          </p:cNvSpPr>
          <p:nvPr>
            <p:ph type="sldNum" sz="quarter" idx="12"/>
          </p:nvPr>
        </p:nvSpPr>
        <p:spPr>
          <a:xfrm>
            <a:off x="9245600" y="6451600"/>
            <a:ext cx="2844800" cy="365125"/>
          </a:xfrm>
          <a:prstGeom prst="rect">
            <a:avLst/>
          </a:prstGeom>
        </p:spPr>
        <p:txBody>
          <a:bodyPr/>
          <a:lstStyle>
            <a:lvl1pPr>
              <a:defRPr/>
            </a:lvl1pPr>
          </a:lstStyle>
          <a:p>
            <a:pPr>
              <a:defRPr/>
            </a:pPr>
            <a:fld id="{5BF7857F-FDBC-4E2E-B224-B9B3EAD4C36A}" type="slidenum">
              <a:rPr lang="en-US"/>
              <a:pPr>
                <a:defRPr/>
              </a:pPr>
              <a:t>‹#›</a:t>
            </a:fld>
            <a:endParaRPr lang="en-US" dirty="0"/>
          </a:p>
        </p:txBody>
      </p:sp>
      <p:pic>
        <p:nvPicPr>
          <p:cNvPr id="5" name="Picture 7" descr="Frasca Logo PNG (NEW).png"/>
          <p:cNvPicPr>
            <a:picLocks noChangeAspect="1"/>
          </p:cNvPicPr>
          <p:nvPr userDrawn="1"/>
        </p:nvPicPr>
        <p:blipFill>
          <a:blip r:embed="rId2" cstate="screen"/>
          <a:srcRect/>
          <a:stretch>
            <a:fillRect/>
          </a:stretch>
        </p:blipFill>
        <p:spPr bwMode="auto">
          <a:xfrm>
            <a:off x="146051" y="6365876"/>
            <a:ext cx="3242733" cy="36512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78D8BC-2666-42B6-B08A-9DDD094FC6C9}" type="datetime1">
              <a:rPr lang="en-US"/>
              <a:pPr>
                <a:defRPr/>
              </a:pPr>
              <a:t>6/26/2025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9245600" y="6451600"/>
            <a:ext cx="2844800" cy="365125"/>
          </a:xfrm>
          <a:prstGeom prst="rect">
            <a:avLst/>
          </a:prstGeom>
        </p:spPr>
        <p:txBody>
          <a:bodyPr/>
          <a:lstStyle>
            <a:lvl1pPr>
              <a:defRPr/>
            </a:lvl1pPr>
          </a:lstStyle>
          <a:p>
            <a:pPr>
              <a:defRPr/>
            </a:pPr>
            <a:fld id="{74B2922E-876C-465A-95D5-9767BA4F5F8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AECB41-5450-4F62-B7E5-DC1C442CB9DF}" type="datetime1">
              <a:rPr lang="en-US"/>
              <a:pPr>
                <a:defRPr/>
              </a:pPr>
              <a:t>6/26/2025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9245600" y="6451600"/>
            <a:ext cx="2844800" cy="365125"/>
          </a:xfrm>
          <a:prstGeom prst="rect">
            <a:avLst/>
          </a:prstGeom>
        </p:spPr>
        <p:txBody>
          <a:bodyPr/>
          <a:lstStyle>
            <a:lvl1pPr>
              <a:defRPr/>
            </a:lvl1pPr>
          </a:lstStyle>
          <a:p>
            <a:pPr>
              <a:defRPr/>
            </a:pPr>
            <a:fld id="{3772E996-F17A-4CDE-831E-7EB7691F09C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7774741-A51A-4371-85C0-13EBB36B5815}"/>
              </a:ext>
            </a:extLst>
          </p:cNvPr>
          <p:cNvGraphicFramePr>
            <a:graphicFrameLocks noChangeAspect="1"/>
          </p:cNvGraphicFramePr>
          <p:nvPr userDrawn="1">
            <p:custDataLst>
              <p:tags r:id="rId15"/>
            </p:custDataLst>
            <p:extLst>
              <p:ext uri="{D42A27DB-BD31-4B8C-83A1-F6EECF244321}">
                <p14:modId xmlns:p14="http://schemas.microsoft.com/office/powerpoint/2010/main" val="199318339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6" imgW="347" imgH="348" progId="TCLayout.ActiveDocument.1">
                  <p:embed/>
                </p:oleObj>
              </mc:Choice>
              <mc:Fallback>
                <p:oleObj name="think-cell Slide" r:id="rId16" imgW="347" imgH="348" progId="TCLayout.ActiveDocument.1">
                  <p:embed/>
                  <p:pic>
                    <p:nvPicPr>
                      <p:cNvPr id="7" name="Object 6" hidden="1">
                        <a:extLst>
                          <a:ext uri="{FF2B5EF4-FFF2-40B4-BE49-F238E27FC236}">
                            <a16:creationId xmlns:a16="http://schemas.microsoft.com/office/drawing/2014/main" id="{B7774741-A51A-4371-85C0-13EBB36B5815}"/>
                          </a:ext>
                        </a:extLst>
                      </p:cNvPr>
                      <p:cNvPicPr/>
                      <p:nvPr/>
                    </p:nvPicPr>
                    <p:blipFill>
                      <a:blip r:embed="rId17"/>
                      <a:stretch>
                        <a:fillRect/>
                      </a:stretch>
                    </p:blipFill>
                    <p:spPr>
                      <a:xfrm>
                        <a:off x="2118" y="1588"/>
                        <a:ext cx="2117" cy="1588"/>
                      </a:xfrm>
                      <a:prstGeom prst="rect">
                        <a:avLst/>
                      </a:prstGeom>
                    </p:spPr>
                  </p:pic>
                </p:oleObj>
              </mc:Fallback>
            </mc:AlternateContent>
          </a:graphicData>
        </a:graphic>
      </p:graphicFrame>
      <p:sp>
        <p:nvSpPr>
          <p:cNvPr id="2" name="Title Placeholder 1"/>
          <p:cNvSpPr>
            <a:spLocks noGrp="1"/>
          </p:cNvSpPr>
          <p:nvPr>
            <p:ph type="title"/>
          </p:nvPr>
        </p:nvSpPr>
        <p:spPr>
          <a:xfrm>
            <a:off x="609600" y="223838"/>
            <a:ext cx="9245600" cy="665162"/>
          </a:xfrm>
          <a:prstGeom prst="rect">
            <a:avLst/>
          </a:prstGeom>
          <a:solidFill>
            <a:schemeClr val="tx2">
              <a:lumMod val="90000"/>
              <a:lumOff val="10000"/>
            </a:schemeClr>
          </a:solidFill>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609600" y="1104901"/>
            <a:ext cx="10972800" cy="5021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ea typeface="ＭＳ Ｐゴシック" charset="0"/>
                <a:cs typeface="Arial" charset="0"/>
              </a:defRPr>
            </a:lvl1pPr>
          </a:lstStyle>
          <a:p>
            <a:pPr>
              <a:defRPr/>
            </a:pPr>
            <a:fld id="{85006804-66F0-4246-A339-3CFD6C4CC0D1}" type="datetime1">
              <a:rPr lang="en-US"/>
              <a:pPr>
                <a:defRPr/>
              </a:pPr>
              <a:t>6/26/2025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245600" y="645160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cs typeface="Arial" charset="0"/>
              </a:defRPr>
            </a:lvl1pPr>
          </a:lstStyle>
          <a:p>
            <a:pPr>
              <a:defRPr/>
            </a:pPr>
            <a:fld id="{5E900468-63F5-48CC-A2D1-F370449F3B9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71"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3" r:id="rId12"/>
    <p:sldLayoutId id="2147483674" r:id="rId13"/>
  </p:sldLayoutIdLst>
  <p:hf hdr="0" ftr="0" dt="0"/>
  <p:txStyles>
    <p:titleStyle>
      <a:lvl1pPr algn="l" defTabSz="457200" rtl="0" eaLnBrk="0" fontAlgn="base" hangingPunct="0">
        <a:spcBef>
          <a:spcPct val="0"/>
        </a:spcBef>
        <a:spcAft>
          <a:spcPct val="0"/>
        </a:spcAft>
        <a:defRPr sz="2800" b="1" kern="1200">
          <a:solidFill>
            <a:schemeClr val="bg1"/>
          </a:solidFill>
          <a:latin typeface="+mj-lt"/>
          <a:ea typeface="ＭＳ Ｐゴシック" pitchFamily="34" charset="-128"/>
          <a:cs typeface="ＭＳ Ｐゴシック" charset="-128"/>
        </a:defRPr>
      </a:lvl1pPr>
      <a:lvl2pPr algn="l" defTabSz="457200" rtl="0" eaLnBrk="0" fontAlgn="base" hangingPunct="0">
        <a:spcBef>
          <a:spcPct val="0"/>
        </a:spcBef>
        <a:spcAft>
          <a:spcPct val="0"/>
        </a:spcAft>
        <a:defRPr sz="2800" b="1">
          <a:solidFill>
            <a:schemeClr val="bg1"/>
          </a:solidFill>
          <a:latin typeface="Calibri" pitchFamily="34" charset="0"/>
          <a:ea typeface="ＭＳ Ｐゴシック" pitchFamily="34" charset="-128"/>
          <a:cs typeface="ＭＳ Ｐゴシック" charset="-128"/>
        </a:defRPr>
      </a:lvl2pPr>
      <a:lvl3pPr algn="l" defTabSz="457200" rtl="0" eaLnBrk="0" fontAlgn="base" hangingPunct="0">
        <a:spcBef>
          <a:spcPct val="0"/>
        </a:spcBef>
        <a:spcAft>
          <a:spcPct val="0"/>
        </a:spcAft>
        <a:defRPr sz="2800" b="1">
          <a:solidFill>
            <a:schemeClr val="bg1"/>
          </a:solidFill>
          <a:latin typeface="Calibri" pitchFamily="34" charset="0"/>
          <a:ea typeface="ＭＳ Ｐゴシック" pitchFamily="34" charset="-128"/>
          <a:cs typeface="ＭＳ Ｐゴシック" charset="-128"/>
        </a:defRPr>
      </a:lvl3pPr>
      <a:lvl4pPr algn="l" defTabSz="457200" rtl="0" eaLnBrk="0" fontAlgn="base" hangingPunct="0">
        <a:spcBef>
          <a:spcPct val="0"/>
        </a:spcBef>
        <a:spcAft>
          <a:spcPct val="0"/>
        </a:spcAft>
        <a:defRPr sz="2800" b="1">
          <a:solidFill>
            <a:schemeClr val="bg1"/>
          </a:solidFill>
          <a:latin typeface="Calibri" pitchFamily="34" charset="0"/>
          <a:ea typeface="ＭＳ Ｐゴシック" pitchFamily="34" charset="-128"/>
          <a:cs typeface="ＭＳ Ｐゴシック" charset="-128"/>
        </a:defRPr>
      </a:lvl4pPr>
      <a:lvl5pPr algn="l" defTabSz="457200" rtl="0" eaLnBrk="0" fontAlgn="base" hangingPunct="0">
        <a:spcBef>
          <a:spcPct val="0"/>
        </a:spcBef>
        <a:spcAft>
          <a:spcPct val="0"/>
        </a:spcAft>
        <a:defRPr sz="2800" b="1">
          <a:solidFill>
            <a:schemeClr val="bg1"/>
          </a:solidFill>
          <a:latin typeface="Calibri" pitchFamily="34" charset="0"/>
          <a:ea typeface="ＭＳ Ｐゴシック" pitchFamily="34" charset="-128"/>
          <a:cs typeface="ＭＳ Ｐゴシック" charset="-128"/>
        </a:defRPr>
      </a:lvl5pPr>
      <a:lvl6pPr marL="457200" algn="l" defTabSz="457200" rtl="0" fontAlgn="base">
        <a:spcBef>
          <a:spcPct val="0"/>
        </a:spcBef>
        <a:spcAft>
          <a:spcPct val="0"/>
        </a:spcAft>
        <a:defRPr sz="2800" b="1">
          <a:solidFill>
            <a:schemeClr val="bg1"/>
          </a:solidFill>
          <a:latin typeface="Calibri" pitchFamily="34" charset="0"/>
        </a:defRPr>
      </a:lvl6pPr>
      <a:lvl7pPr marL="914400" algn="l" defTabSz="457200" rtl="0" fontAlgn="base">
        <a:spcBef>
          <a:spcPct val="0"/>
        </a:spcBef>
        <a:spcAft>
          <a:spcPct val="0"/>
        </a:spcAft>
        <a:defRPr sz="2800" b="1">
          <a:solidFill>
            <a:schemeClr val="bg1"/>
          </a:solidFill>
          <a:latin typeface="Calibri" pitchFamily="34" charset="0"/>
        </a:defRPr>
      </a:lvl7pPr>
      <a:lvl8pPr marL="1371600" algn="l" defTabSz="457200" rtl="0" fontAlgn="base">
        <a:spcBef>
          <a:spcPct val="0"/>
        </a:spcBef>
        <a:spcAft>
          <a:spcPct val="0"/>
        </a:spcAft>
        <a:defRPr sz="2800" b="1">
          <a:solidFill>
            <a:schemeClr val="bg1"/>
          </a:solidFill>
          <a:latin typeface="Calibri" pitchFamily="34" charset="0"/>
        </a:defRPr>
      </a:lvl8pPr>
      <a:lvl9pPr marL="1828800" algn="l" defTabSz="457200" rtl="0" fontAlgn="base">
        <a:spcBef>
          <a:spcPct val="0"/>
        </a:spcBef>
        <a:spcAft>
          <a:spcPct val="0"/>
        </a:spcAft>
        <a:defRPr sz="2800" b="1">
          <a:solidFill>
            <a:schemeClr val="bg1"/>
          </a:solidFill>
          <a:latin typeface="Calibri" pitchFamily="34" charset="0"/>
        </a:defRPr>
      </a:lvl9pPr>
    </p:titleStyle>
    <p:bodyStyle>
      <a:lvl1pPr marL="342900" indent="-342900" algn="l" defTabSz="457200" rtl="0" eaLnBrk="0" fontAlgn="base" hangingPunct="0">
        <a:spcBef>
          <a:spcPct val="20000"/>
        </a:spcBef>
        <a:spcAft>
          <a:spcPct val="0"/>
        </a:spcAft>
        <a:buClr>
          <a:schemeClr val="tx1"/>
        </a:buClr>
        <a:buSzPct val="80000"/>
        <a:buFont typeface="Wingdings" pitchFamily="2" charset="2"/>
        <a:buChar char="§"/>
        <a:defRPr sz="2400" kern="1200">
          <a:solidFill>
            <a:schemeClr val="tx1"/>
          </a:solidFill>
          <a:latin typeface="+mn-lt"/>
          <a:ea typeface="ＭＳ Ｐゴシック" pitchFamily="34" charset="-128"/>
          <a:cs typeface="ＭＳ Ｐゴシック" charset="-128"/>
        </a:defRPr>
      </a:lvl1pPr>
      <a:lvl2pPr marL="742950" indent="-285750" algn="l" defTabSz="457200" rtl="0" eaLnBrk="0" fontAlgn="base" hangingPunct="0">
        <a:spcBef>
          <a:spcPct val="20000"/>
        </a:spcBef>
        <a:spcAft>
          <a:spcPct val="0"/>
        </a:spcAft>
        <a:buClr>
          <a:schemeClr val="tx1"/>
        </a:buClr>
        <a:buSzPct val="80000"/>
        <a:buFont typeface="Arial" charset="0"/>
        <a:buChar char="•"/>
        <a:defRPr sz="20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Clr>
          <a:schemeClr val="tx1"/>
        </a:buClr>
        <a:buSzPct val="80000"/>
        <a:buFont typeface="Courier New" pitchFamily="49" charset="0"/>
        <a:buChar char="o"/>
        <a:defRPr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Clr>
          <a:schemeClr val="tx1"/>
        </a:buClr>
        <a:buSzPct val="80000"/>
        <a:buFont typeface="Wingdings" pitchFamily="2" charset="2"/>
        <a:buChar char="v"/>
        <a:defRPr sz="16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Clr>
          <a:schemeClr val="tx1"/>
        </a:buClr>
        <a:buSzPct val="80000"/>
        <a:buFont typeface="Wingdings" pitchFamily="2" charset="2"/>
        <a:buChar char="q"/>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data:image/jpeg;base64,/9j/4AAQSkZJRgABAQAAAQABAAD/2wCEAAkGBxQSEhUUEhQWFhUXGRgXFxgYGBgaGxwbHBoeHBgZGxodHCgkGxwlHhcYITEhJikrLi4uGCAzODMsNygtLiwBCgoKDg0OGhAQGywkHyQsLCw0NCwsLCw0NCwsLCwsLCwsLCwsLCwsLCwsLCwsLCwsLCwsLCwsLCwsLCwsLCwsLP/AABEIAL0BCgMBIgACEQEDEQH/xAAbAAADAQEBAQEAAAAAAAAAAAADBAUCAQYAB//EAEMQAAECBAMGAwYDBwMDBAMAAAECEQADITEEEkEFUWFxgZEiobETMlLB0fBCYuEGFBUjgpLxU3KyM6LSQ2OjwhYkc//EABgBAQEBAQEAAAAAAAAAAAAAAAECAAME/8QAJBEAAgICAgIBBQEAAAAAAAAAAAECERIhMUEDURMiMmFxoUL/2gAMAwEAAhEDEQA/AKOH2XhygkTgCGFcoFedfKEV7PqwWGsCFU3X6RDCjQWOpfpqaQ/J2goCyQxuRU0rXtX6x7MZruzlcX0OSMOkEkqFOfoRFCZiZdQlaSbVl6X3CvSPOz8fmPiLF9Es3aOhYUPCTSv+HMLg3tkqXSPRYNay4Qyi5DDTVx97o+ny1OQpIc38Vt7VN39YgJJop2uwJGm9/nDIxSkgAk10Jo33wicGnobvkPiJqknxADne1A8AVNdmcX11hqVlW5Vlrzfm4r3ePpmzVVqkFqMofr9vFKaWmS4t8CwJTWvP6Pb9I2nFEPbmd/DyhgbKmMDqSbE9fvnBf4ZM3ZgdxB3UjPyRNhInAFViSHepoO8aGa4Ku9ebPDsnZub3mSG1emm694Ym7IQBRb03Za630anHyjfLE2DJqcWo+9VqfflDsjay/dc5dQ79nhdCUhTLJytcBKm3uDUgB+wjMra2UVQkjjfo3IQyprSBWuz0uHxSDUSSTqpmNeR3QZO2paSQUqAq99Da/nHm5X7QFCvdQOCgabtXgs39o5aw0xANw4PoGpb7aPM4S9M7Ka9npxtMFJMozDxBBbWrnhrCU3aa1D3if9yQNdDElOJwy/EFLR/U9ezR9MBUHEwLTVqsePPnEpRT3/RdvgpL/aBYokAaO2tqcID/APkeIr4z1Tu3NSJPsUqvmB5P6V/xHZkhLAJUXfcWHEmOqXj9EPMdw22phU0xWVJUSVAGj8i9xyqYobd2yZIl+zqlQf2lwe1H1jzuJwASglS/GFZcorRnCs1m0haXPZDIWoVqlyxdwab46RjB7Rzk5DisYiYrNMSFP7zPm5hyQTaHR+zmHmD+TPYn8Kw/TQ+seWJykhteUaTPPxKfT7pHbFr7WQ6fKK2P/ZPESw6QmaPyEuOhY9niACoGzGxBH1i3h9v4iWCErKgdbkdFRiftJU0utSStm8QCS2lwPWKU5d7DFMnlCmcgjfGVr59Y3MxExKgCWegdux4QWZLUXdSH3EMfKNnXI4ITWq1W6xpOJXorueMfLlZSApg+4vAlSdzdIckycWjqpigfFA/bN/h42ZSm0++kLmt4U0ZpoMZj7vSOiefj84XU/wDmO9IbDZpEwnX74QeQpzlD1NtfMGvK8PzsPhlJ/kzxe03wnuBx3RnB5sMUzfACl2rmBcEUyipqaXjzuX4O6NSsK6WDb6kHhbU8hB5mzpYAzEOz0JB5Nw48eEAVtiU7pQ8xVaE5SSXswOrM8NyNosRnZCXfKtKiOQBd+ojk3NFpRAjBSgQMyhZwWD7mLfKDLwqUsyTwJeo51BiuJ0lXuzEF71yjsA1uEa/dkKZggtQBOU8dQBx3xGb7GkQ5qQVAe6CbDTvxEcmYYpZyQk3PDX6xe/gCZh8RUk1Zxdxoz6tSJWK2JkV/1Acv4SFDpSKjNcWDiwMyaEKIJzbi5PDcD8u8WZG3paNcqqUfMPOxtEE4bK5WzHQVIHCtOsKTJgemvFzxBa0bCM+TZOJ7SZt2UqvhGbelmo9zRn9BCWIxsnecpccOP+Y8ogmwNC+5+GtzzjDqGig1DT1gXgS4Zn5WXJuIkmz0JYk+jPWu/dCc2YgPY68TQdQYlTC299a+XLpGQgsCASac/J93lHVQrshyHVrQXJo/DypaOCdKLUVxLv1IYRPJO7u4joHDXSLxJsqLMoJcTK6gAuPKEpmII90q4GojMskUy1vr9YIqSo2YPo9YEkuRqwY2iu+ZV9SY0jacz41Nuc/OADDEFiyTxp99oZw2CFSS7fD+rU6RbwXQLIt4DaoUhlhJVZKzRuZcehi1hMLhlTBmARmBDZyWo4NQTUP2Fo8qJAUkhGbMk8NTvfgNIJjMQulFkAOC4DOW00NI88oJvTo6JvsubT2XLlr8EwmUTQm+jhtbv1EfTf2ZKk55K5awah0geY+ceaROXl8RLVJFaV/Tyh39m9qrQooC0gXZRYHrvhSklzYNpgsVIMs5Zicp3KBHYihj6RiVBsyfaI+E+IdHdjxENbV/aZaiUGUlga5vE/yiScaLhOV9ztzqYvdE0iirCSpqFeySQoVyOD2cvCeHmoIylLEUd1fW/SAe0USkgkB/eNG/qixtSdhZt1Mr4kAv1pWK6pk8PQihHs6jKx0UlKuVFAiJ82Z4iQ1fhSAOwZo7OJl3UJiCGCgbbqG3I/rCKprmlekVGLM2ivKx6tSG5AtXjaCrSiZYoSebRGl1BeMlTc4HDehyLH8MVQ5VEGxTVz3pCn7mr/TV2P0heTiCn3VKG5iR1az9Ia/i2I/1pn95+sH1ofpJ3slDSNpUoXSaeu6PgjWhPH/EOLkEMHQWDm7l94PZ26xLkVQ3/E0qAROQsppUEUPDMmnSPpu0nICJhSkBkpKlcbuG3aQpKlseBFHZj619IwlKkuzvwr3aJ0xWkHRNSo+LJxcMP+0j0gs7EoZOQJDAvlKgxpWprApIWS4J5io+6aweXjCAQVCpb3Ul6moLU/WMzBpW2ggD2ftEqB1UFD0hmd+0pmDx5VHepKX70P8AgRGnzXL1A0D05uDHyiSKPwqoud26M/HF7o2TN43FiYXZPQN/mFwsvQ9iYo4fZmImISQgqSXY0POp4iMJ2epBAnJWkly+S4HCj94pNLQVYktf+C8Yzq+3gs3DtdJ9B5wJIFWJEKYUfLxJsocR9nS0bl4kVoQ40LfV4J7BTXV2I86wJGHWqySSLsmvlGtGpmhMSXqX0cCPlzd/J/swsHG8afpHyk6uOv1igGEzh9jz3wQYhLaWpR/nzq0JpVv8iI0eD+sDowxJlBwwBGrPZqmPlHKeII4+YhRm17vGlZiGPp+kYx6HB4+UEjOauWqrrS1CSLRQl4YzUBaEm/xJpd2SS9cxYvHkZeewBPBg0GCVEXynmAdzco4ygvZabKGOUEAock3qltXPkTE1Al1JVV/hceojkvBFX40dVfpAyhKXcksWYBq83jpGuEyXYyMOlTZZieRGWvDK8P7Gw60TCVsEpBd2bdeJCsbqlCRxqfWnlHJuNUseMk+kVTIKn7QzhNWnIpwEtel3pEoy2BJbd5xhczd1rGvauI1sUkGwOFmLV4Eu193XhB9vYKQlQ9ip1fiAqkcifSvSKE/EFWFeWlh+IClPxR5xU6oN+EKbuw5PpylKZ7gM8LlTUI++EVsRNKUpCEsSASQOsT/3kH3gDd2jKRVAlHtzgoPL76R2XJz2DenWsb/h4+I/2mBzQqL6DBCGLHxasH7MQwhyXLQA5S5FL60p0rCZnlqvqbmnFjSDIIOpJrlcBjvoHH+I4NnUZXLW7BJdhTo32Wj4YVYIypVmNqt5DXhxjcxcxDAoejGgLvUNdjXQRw4+YzM9AlmBIpuBppXhE2+jUcGGIUzF/wAz/Wgjjiuazvdx5D5iDqxGZqAaa8g4Bu3CMqce/wCEfiO+9ksTx0jZPszQCXIewYmrByGvW9bUcW6wAIKXoDavHnv6w77NN3J1ehfc5JLGPvepQHecx66Q5hifYXauJlFJTMWAklQBUSCSa5g9a7zHMTtDFLACpqiBmuWooeIbyG0MdmSkhqkj8RLCurMY0JIUfCkGmnqXJ38qxslzRqMYOSFOFzqMSw4aPYekPYWRIslKgfzHzpHNn4FOb3SoHxFlJHEM4JGvNoqz9kLHiQkMQD7wfkQQCT0jl5J9WXFCc/ClJokMdQ/zhScFD/0uqvL7aHJCiJoSsqSFFjoR3g+Kw60TMucgGxZWtnYNHOM32LiiQiUgtnlkE1BADcC1PWAzsNLAB8KiXcAkN1fWKZlErKFhTmg0B3aVBYVeA/ueX30LCHukIJtqCajqI7LyNkOIjKwKFJzJQ+h8Suuu568DuhlGHlZG9mAoa+Kr74VxEw2ZmNLJ8gaQL94WkWIN+I4u3WLtsmqK2DkYZSVCYr2ahYpRmHL3gfKJ00ot8tN8bk7TcJKhmAsCm/E0HzEcl4qpyhJ08aWbkQRE7QgQEv4a8W+RgxSDoka0SPPdGMUFFsssEWJSUv2DUp5wupKw96ca13tBv2YLPQBcA8gn6QopYcNlrVilI6cPIxozFH8R6wJN3U3Cl+dI6RkTaNlND7oeo8I7DSNyMqnKgKA0YU43c8owJYY5TffY/fzjIWapUlxw05bouMkEk+gf7wKeEcb186R8iek/hS/HN9YclYaSQylTEHeaj0hkfs2VB0TAUmocfMRVoLoSRjMpcBLi3iLDoSx5QT+StTslBLuKsToQxoHuGj6bsCcLAK5N+kLq2dMF0qHNJES2l2PJpUpSGASAovR1B66Aq8wTGPahNJqCk6HKVD/l9YGXR7yQQbpU/lqDxEfFOcn2RP8A/NZ/4qND1aNyPBlePUaJIbczeUc/f5vxesLrIBIUkg2KSGb5iM5OflDigtlJRTQJS1NKvDmDQpAcJYnU0p1/SFJc4tRTdKevpB0zTfKSN7ff20eV2uDv3sZllQJYgbwHUDTtHwkDcT5en1jqGtmB5P8ASGV4VVAPEWdgCWHEty7xGUilRlCUhJoQfiSQPk/nAkKSKMd9yfJ2gyZIuZiGO5z8ukLKWjrGuQUgqlOz/fcwRCHDZQ3IQsJgLAAvvcN2g5Qi5JZntruv5xtjoo/uDAFklNnD+orDMyRLCaSgqrkgi/8Aud24RJwa1JFGINcpseIh+VicpP8ALZrsw9WjUwCJx5+BD6HMAw554yva0yuUpTV6LQPMEHu8ZXjBfIcu+j9gTBpcxwCBQuAQRfdz4QUAjOmzrqWxNfeAfi+sUMeszpKFD3kCpFizO5GvunqY5NSpaKEApP5mbprGdmTsqsq1Cth/McnmoNZ9YDCc3ErUEqSVZsrKAzVbXdzheRiph92vKjcaU6mHlYj2a1IWpKZagajNmHwnWsC2Vi1FWUqBBtz0hVGAqxuYMUPwPifs3pGpIJtJSwe6SWe7B/SK3tZqTTKeZtzjk7aMwhvAOKTlI3RRNk6bhiwJlorolBfq1oEcMf8AT/8AjVFDA4wJVlxM1QTpMSUqY/mSdOI7R3bKkpObD4gTUmhAzBSeNmUOX6w4hkShgSKZVD+k/WC/uyjRlHoP/KNy8ZMJTXUJrYvqqtOO6N4jHgt4iCSzJL9TqBGxNkYlYFRB/lh92SW8b/hajdBHJMoehjKcSBT2gzOX8RPyhVW0lEsljWqiQNeJFxBjfBrG/wCFHVJ7ogsvZXxZm/3JjeCdV/EC71HyLHrH3sl5yDNKEMSFGWVdGQ58oKNYMbMuHbhmBfyhJWzJgLoSpB3pUG7P8osy8DmAV+9Bq3lTAaXopj5VjB2akpzDEqdiwMtaT1dTjtCtdiRP4nOlKaYyt9grvaG8LtuWui1+yVuWG7G0Z2pgVISCP5qiWIQpT6+I5soam96jjCk3ZQWQc2UkMRMFjzA9Y6qZDgj0aMKFAEkK/pBHm8SP2i2bJTLzCWAtwAQ47gaUhBOzpsljJnAPUBK6HeyTQ/pAcZtWeUhM0ChBzJDGm8WjZemCgVduYeWrC5lMpSUpZbVJoHfdHisnPsI9EjGZkt4WIdgwf+kxHXh5bnwf936xUJ1plOHoYXhyk+Elt0ZEwl7A60h13gar0Ijz5M9EorlHEFTB7aU9P0gxmFmKqXZVY6mYwbT74weVOlBLKBfew+cZyZNIGMaw91J4t9S3cR1UsqGZMs118JB5BmjYnStxPRH0hrDYxKaFKik3FKcQAILsmjEkLCaynS9Sw9dIopXIAbyIT81RydmlnwS5ikH8xI7NAMQWAKEkvfxkEdIw2cmYITT/AC1EAXdQIHIAk/4gkvYqx/6nlCgWrVHeZbzjAC/y9VA+kYxRVsdRLqmv0+bwZezkD3F5Oo/SJKJwTdYbUAH5tGiUKPhPcD/yEJOyvLk/HNzDLlbwgNyGsSEy/ZK8PtAH/wBRIB4tljvs0t73l+phmQhKnSSoqylSTvYPlD0c2s0A2O4pKVoCyHp8QDDWtqGJEqQolRQHSw92bKzJ3uHDh7WilsaclaihRIYOCa8CKNx7QpPxZlzFBQNCRdLEaEeC0a6NTH/ZompdQYgBy4en+0kvyhfJhxUqJbf7Q96QBRl+3AXLCkrZlFjfVm+cLqlS0qKVpY5iKKLc72qIpMmiinEYQWy/2r/8YHNnYdDiXPmIev8ALUsBzqwYQrMwg/AgKp8T/wD3+UCXOXLBGUB7uFfONv8AJtDKJ2FHvFSuY+ZrBpM3C6J7pESs5JZKUq5JeKGFC0qBVLYN4mSBSuuhpG2bQb9+w7lKZTtwA9WjX77J/wBJPUiJMzFDMQGPFk/SAKxxJ8IHUt6QMxflbRlJPhlpH9TfKDK2sk/l5EH1EedGOIFb81H5xyZtJh86xJWi5OxauhsfCfRMLHF71NzS/wAokp2k9z1o0Ymz5nE8jWMa7LCMcPiB/pPlGVqRMPvA/wBJzcgXrHnztFehX3/WOo2jMV+Ip4ljFUzFZciv8slTaFwe2vSAlbqOd67jUd4lTMZNvnpyggxaqFTG9woPpoYcRsLicIg/YBjH7r+bzMHk7ZUKJRIbwisvMaElyHq9jvDQwjaM8AMiSzU//WfzaKVkNoWw8sqLZK9A3UxQGz5aS02ZlO4BR82aElSxcBn3UpGkLKPdmFI6t5COVHVsqzMEUpZMlJBqFBQUpuSx6AR9s9TEomKUkKBAzSwkg6EKES/3srUXAWfiZn4BiCTDEnGqSWCpiDucKHZTNG2BTw0haCAqatKgXcPMSR/tFe4j12GmhaAQ7clJPYsY8POx3tf+oJUxtfcV3oI1LnZKpVOlcjnREsKPX7WwCZ8tSTfSPD/u06U6ciyQWoFMRvDCtYrYfbM2mWbKmt8XgV8o3jwrFDxJVKUmrvmSX5GsKdGqhUYCcz5srj4VO25jDMnZ6iBnUXD8/WJcmcuUChC0itRY/wDeAfWPpmOnipUoC9UBu4BjNs1FU7KTuHFwI2NmJ3DsIko2mSKrD7t/cD1j4bRWzOVE7ikEW3GtuMY1MsDZ6ePQtEudJMqa+ZI1S7ktq7JhkbexMoAJcBgT/LSVf1EJvEufj5k9Slq8Sk1Is4sTlHChMYw9iUJlTUrCwyxnTRR8JO8DgYY2xhkrSFgjmxsbacYUkKSrDrSpGdUg5kOSCJaiy7XY1L2Coe2Ti0TUZCnK2gJLpN7ne0SxTJaJYmS8uYOioNbdoYmIzhE5OVakUmA2IZvxAafKFTOTJml0GhIPi/SHZC0S5hSxyzAKu4IPBob7FxF1qo1EvYtVtzi8ZXOmADKolIqrMAryIeH8Vs5KXypPDxFuztE6cSlW4ENweLTObRhONmAEyhld3KH13gFvKJk/EzifESocSetN8UpkxAmAFhmd3YW0BvFOdKdByvyIQoDcWKD2vWNbNo8jMDtUA8Xt9vHErd2GYDdv7RWnYVJfMK8NPOFp+BK/+igjL7+XOoVsSC7WMKaNQsjEKNP+QA7EmMzZxIIJANhUF+gjU/Zik5SoKat2Nr0uDXcIEuUkGhY7mcdtI2jGPbkDRzRmbsYakzlAAlmLd+TUhUZgWdudU/UQX2n+LjzjMw4tIUHNDwBB674CtBSXuN4YmArUUaKI52hjD4oUtWwzfpE7QpmZeMJoA6XsUgHuz+ccxeHQoApSEK1ZSiDuoXbzg4msrKQQ9o24dmL9fswZNcDoUwk32JOZKTpmv/joDHFY9Pxo/thvIBc/fGMOnen76RS8jrgMNiuFnZSxmJSDUguQ+7IQQ/Uc4oSMTLXRIKzq1PIkmPLzABuDsfD93jKVBJdNwzC133WPWLwTHJnqJi2NEpTpQfMk1gC0qqx5ggfSJC8VMLBaiqzB/qa944jFFgC/MEpPlr0gwNZalSvdJYVOa7Aacj5QFc+clSiGGrijDvCI2kpNiSPzacCd7QdO0ULDKcPcpLB+Vo2LNY7L2gs++lKhxAPnfzignbJyhLGWB8DAdiC/eIshIJ8EwKAuGZQ82PlHoNny5Qavi/NfoDQ8xEMbRw4skeMpUDb2stvMOPOD4LC5iChCkA/jlrBHr5Q4ucGq3WENp4tGXxhSt2WgfnaJCxjFrkKGXNLzjVSSH5kZW6Qrh5Kpas6ZYLaoKVjolQJfrEzD41alMxUPhLKp/UCBDClJFcozb5ZKW/qdn5CMUWTtwWmJFiKhcssbimYekKrw0xXiSkkqZmIYDdmuX5RnCbVSlJBKyTYzPEB1Sxj6fi/atnQhbWyLKSP6SXMYKM4J5E4GblSlilaSQXQoMQwc7uoEDwi0SpgKZpUkX8KgSNeVI4tYZiuYj8sxOYdAXjCZQ0TLX/tJSe1h2gYopftHIllpgzh6FmPI6XHpEtW0JZQlBzuk0Uye3vWi1hkCZKMshSWDVIPIgi/6R5zE7PIUQChVSCAoP2LQGTLMvbiFJCVZqC7D5KMcxcjUAqSRRtN1HekQJklSLpI6H1irhle1kEXUivQwp0ZxNrwvtQoDKGBdKyEKsapBNS3Ww3QqrHLSQxG4OB9IpYLEyAnKpbKUPxVFdz0EbGy65k5Vj8pb6j0htdk0yan2i3ISA9SWAcx9h5cyWpz4dxJIPleKcyeqWaIb/eD5KDiFdo4rOn/pCutCO4hz6RsWamFK1OUzN5UwbnmUaQCb7J2KSRvcORwu/PyhWVIbkbgG+5xDeIw60olryIKZlE+NAUVVZLKIJUWsHMKQNiacMkk5SUA2c37ht0GXgSAAW3kkMWtcFo1OBziWys5J8CgoKIGoBDHWj6UeAOtQUUEKDsDZ21AjOBlIHisIUixI11hNclV0XFxvj0OH2JisntCAlKnuQ5AuQC3kY3NkSwQmYUBZDh3QTwrfoYi6KpMgH+anNQLTVqg9Q1YYSolIqWN79uHOD4yVU5RkehBQ7cXNexhvZmEQHBUVUFiBWruD2puiZOldGomuEGqETAzNMBU3KoI7wiSn4R99Y9biMPLALp6EHypWFv4Lhf8A3eiQ3Sto3i88F96YTjP/ACfn0wcedm4WjgXqbA3Br0DvHEZaVbQghw/eNrlglkpq1kkq6s9o9ZJpMwsQyWOtH8+cZUg0c/KMCarLYFtB8wC4jMya5cJyuapSVEDc2clTcyYUA1KmjUAgHSl7Vvv3R8pBdx7pNDRyHa1z0eBhdgzcfxd930hzI4dwW/DR7VoPVmgboxzBAgEuwFz8rX7WvDcnadGIzcxf5dIQ094ivhYhx5/bQNCio1Lvbed9uMFJ8jZ6CVjBorKTbXsDbo0HmzlqAzEqHwooeZ/QEx5uVMq6y4sQo6bx/iGMPPAtMKbe8HFdL/SJcPQ2UpmOJpQJ+H6vU9Yb2f7ScsJlyjMVoEgnvu5uIkI2lmP8xD7jq305PD+Bxa0KzYecpB3OR6fQxFNFWmeombKmyin20sytQHcHzPbNzEZGz5ZDZA3bzvHnsdtbFTF55k1ajvJcDmLAQyjac+jZFcQzHnWkbcuWTWPATFz5ks+zRkSmtAoHu9QeDQtiZrGqUq10B7pYRTkbQlzPDMSkqFfC6m5EC/IxD2hNCVqTlIS/hBfMOp331iC4soYHHSwRmzAWYkKTzYgNDOLmoUfCZagd5r0Ko86iek0r5H5wRCgfDqbc++tusFjirstYbDElkpWjiFeHmT+kMJxqZaSkKStWpOUA/wBtTHmUz2FFM9NflHFoetxxeEHEsz8E4cylAG2UhXYXbrC0qTkLy5pQeLpP084WlyJyRmQ4F/CTBkbWnJosJWBotIPneMaitJ2jiEioCx0PmIOja0tacqwqXyJA7p+cIYP9okJf+QElQYqlliOTvDOExWFV4lz5huckxAL8AoP8oDOxqVhkEgy5iFE2CgD5hjBJstVM8p2IIKWVUWOhEefxZKllUtKQnQAv5wxg9rTkUJJHEv6xL0KVlbaGLxPupxKkOPdAAJe/8wOtjyEUdibEEo5pM6Uw8SlKGZQ5BTtfRoRk7TlzA02WD0+R+sNS5EhnlzjLO4lx/ap/IxL8zaoPjpleatGclWacdCs+C1wkVvpaENumVNSFYhKfCGRZLDckUpWIG0NtrQ4QpCtygCD/AGkluvaJJnBRzrJUrTM/zpAoOTuyrSG5kskjIDl03Ac9YWnryf7uBjqsSoinhG+El4pIVd1bzbqY9CTqjm2h6RjFhN2G87uG6PjtZPxekScQpS9dzsHTbeHgOY/+35RvjQ5MSlqORSQAaNd6Hc2scExYSBmKQXoHG5nq3bdFTESZcuis3tHr4QE1q7gkqBeh4WjK0pA8Pi5D66RWdDjZIxOILh/CRWpLu96wNZNC5bgXPLhbWHsRh0D31gcrdg8IFNWzPq9+4eLjJMhxaGpGKALAFAapNjp4gXBFTVo7NneIkDNxDJfi2nRoWBFKqvqxHcV7iOlDUU3Q8TVw7/pCAaRMejOXoPxOSKb27iMTFMfdYA1cPXiCG6QRMo8xpuZ77vOBzydaizOXHCsazUdmSQlKWU+tHca66caWg8xJASklQ3BVNdxFQSDQEwvKnpAbKW/FloQNXP1EGJf3WU+qqqa2lHqLwgcn3pcXTY9BTz3xqRicqnADWYsx5+daQfZ2FlzFZVzBJqwcEgnibDm8ObYwUiUoIlzfaqbxN4hm4LYMBubqdCxEU7RUmrm9mcX+7GHRjkG4Be5t3BqT1Iid7NKR4t9QoD/l+n6jIaoSzdRwNmIO9u0FRZrZcwuJ0lrSfyqH0APQCMY0rUsHJYN4a6d4kILh0lyA5YW+vSCy9qEAA1PGvrTziHD0UpDgmJdiz8mMEMvVJY6RyRtNKqLS/R4YEuWr3S3Ak+rH0jm4tHTKzqZQfMwrVv8AkGbe/RopYeaHfIFAailORN4jLCXYu/AgxuWsCylp6D6wYs2SPQTJssAgOhJsRQg8t3J4RXg1lw6T+K9/zQCTPKqEpXwWkv0YmH8NIJdThKRok5uYD25GJpo1piasMmyk96HoQ4gStlA+4S+6p8x60g2J2j48glEuHGdeV+iUxv8AeFtlLBO5H0VXfF77I/RPODINZiQ128XpDMrBV99L8cw46PDqZKVe6Q40dj/aoP2jGKWlGVnKtagMedYlpMbY7s6XMcAJ9oPyqB17iPTL2cDLHt1ZUj3UggnixNBoNeUeD/iRD7nBZNASLFRuephhe3SpTrUCzshLEObVNR58o4vwbtHT5OitjpQzNKSlIsFNmVXeoh+zR53FzGLsVK3lzDs3akxsvsTLBsQAX3vErPWnLcWi4pxJ0wZxqwCCoMbhn8w3rGJk4qDEJPd+8LzXB+ob76GOAgXbpXyjomBqWogEWHCv/dAfZjf5QaWDyffHcg+2+kWpMl0DmEpAUSFjUBx3Nq7oQm4pZ8LEHQOwvGhMQUHNmC/wtQfbcK8IEpZY0pwu9atZ6boqhuwRlqABKSxcW3aF43MqAByNau9C2gaOIVm0cNWjj9OhjaJYu6Ws9xx4iLsgwkGxDsf8cRHZZUElnFwTW7VqOescMsAOnfXRtzG+mkEWRlchtKUzcSWvDZjQDUzEUdi4cs9GBvxaNiQoghOUhxqAdzhzxtCylKF6Uu7uOYoeu6DJnAmr15JHM6EDpGMERhUlzZQA8Kh5h2Lcn7QKZODgFAoalNGbQEd2ghmVs4ADCwLGpY2etmhXEznVQepYbg+ggRqo+nY8Eh3OjkB+paPpmKSWp2II84CtIIJArS3z3RyXISoOKNq7emvCOrUK0R9XYwF/FWjfRiXEUJcwFArUD3SDwsej30iZmAcOquoZm4740VaAltKAH5gnhWIZQ5NXXiBdJvpRw+hvApmY1egoHZ72u5blHcNMUnUVBoQCOqTTQR0YM3FudPOJ4E5IQU2J52Y/PygslKmLV1d261p0jiSlJzJLvTxAM7VOUEnW4jEzFkqYZSdybfpAJTOMypGYpXVindxGah6GGZCkKLjMk1uCRatFDdWJoIYAPyu2+KOCxk2SGQvKk3TQp3HwlxHKxDS5kxLhKgoG4SyVWpb6QlMxCyQCcraFx668YEp3u2oIoz7t0GViV2DLahzFzGYg5qSVAuHFmUOcMfvc8JcpSob2f0hSYJaj43STuGYfUR0yVN4C7WKSQe8P7A6uatVyb0HpVo5MxVWFTwrGpU3MQJnhmCyjQK4K48Y06pZY0TcFg29iaPuvFKgdnf3sJbOhgdTu3+kH8NCg5kvWg7g0IMHM5Ps/iKvizFI4AKNTwYiMYLZhJUUhiqp0A5DQRNowyqfY+IkWzM/EMKNAJUwAuUv2+sNKwMxKXyvwFT+sA8JLM6t1vKBoVJGyQsUSW6NC6sIAXAbh+sUZSVJ949I+n9IlMWSFyyLudzFu4sRAzP8AzL/sEOLYRPOOTvPYxdsKISlcHHcDrpBVSlAAguHcijD6cuEAxEw6tpoB6QzKnHLuNnFKcdDHRgDUt9wtUmnp9YIgkk5iDzN97GsalyAVpTZ2qOLXGsCKrAUcsW+kYxpw/Lv3avURmYDUgb62I5sS8fJU7pNQHbSx/U94JlCgMoKS2992jUjAYQoHM4ILUYsS+p4co4hanINTRxR6G1fSNJl07cu0FSoFALXJpupcagxhOKyqPgcAO4fVqMkhw/XpGLOGfzHTWDyMLmQtT1QBxcW30heYTkLkEILM296vcWgTMYmm24e65cj5iMKZRcsdbq9frBBI8KVO+a4Nd2vWPpUskh1caAA04xVhR8ksQWezGhqNKfODoRlZTlNxZj10sYXkTQo2Zy1L9zBcVOUGDgsKON9SK84HyYLiJqEMAApiXUxryq331jCpmYlqOaAV6ZTTdrGZ00glI8IUA+WncWMP7PwQIUDZKlAgBgrcSCS1tIG0kK2xOZhGJSxJG4EE8cqqsb0MMysBlZS81BVKfEx5tSjQ5KUScqTlBG5+++O4U0UogEgKNXYsaihF3vBbY1QqjHJcBKMqXqWzEcTDk1Yy0WknhnJIpejBmsawDEYhwCEgWIZ3DipfrCs2aQH4wUaxl824MHAH2wj6ZMD0vwhqQ8pKJoyl2oU09Y3jMWJwKigJIeovTjeMqYOwcjZ5UhWaii2WrU4kb4Tm4VUoWYKoC927xMwP7QzZkxAoGFbl/p+kX52LVMcrZkmiQGA1MS009j1oWwoUoMrxJ1KmYdWg5xCE0C2O4gt0fSFzMKgDYAWFo+GGSa2J1ENCij7ZzmN/iS3oflHcDjJ8uiVpmh3ZYKVf3D5iJAnKSvK7nfbyhkY3xZSkHjaMrRLSZcXtVRYFPsybkqBruB06xv8AhJWCr2mQs70bnwicpBuFH1gaMWrNlOVmJ90CJbsyVGDOnJJSlXtGN9O8Yn4zS6t14Uxu1VFQRYEkUppFTZuw0TEpWSoKu4Pk0NpK2IHATFmgQ5Optxhg4L86f7YrowSUtvGvya0a9mn4E9hAppktM//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36" name="AutoShape 4" descr="data:image/jpeg;base64,/9j/4AAQSkZJRgABAQAAAQABAAD/2wCEAAkGBxQSEhUUEhQWFhUXGRgXFxgYGBgaGxwbHBoeHBgZGxodHCgkGxwlHhcYITEhJikrLi4uGCAzODMsNygtLiwBCgoKDg0OGhAQGywkHyQsLCw0NCwsLCw0NCwsLCwsLCwsLCwsLCwsLCwsLCwsLCwsLCwsLCwsLCwsLCwsLCwsLP/AABEIAL0BCgMBIgACEQEDEQH/xAAbAAADAQEBAQEAAAAAAAAAAAADBAUCAQYAB//EAEMQAAECBAMGAwYDBwMDBAMAAAECEQADITEEEkEFUWFxgZEiobETMlLB0fBCYuEGFBUjgpLxU3KyM6LSQ2OjwhYkc//EABgBAQEBAQEAAAAAAAAAAAAAAAECAAME/8QAJBEAAgICAgIBBQEAAAAAAAAAAAECERIhMUEDURMiMmFxoUL/2gAMAwEAAhEDEQA/AKOH2XhygkTgCGFcoFedfKEV7PqwWGsCFU3X6RDCjQWOpfpqaQ/J2goCyQxuRU0rXtX6x7MZruzlcX0OSMOkEkqFOfoRFCZiZdQlaSbVl6X3CvSPOz8fmPiLF9Es3aOhYUPCTSv+HMLg3tkqXSPRYNay4Qyi5DDTVx97o+ny1OQpIc38Vt7VN39YgJJop2uwJGm9/nDIxSkgAk10Jo33wicGnobvkPiJqknxADne1A8AVNdmcX11hqVlW5Vlrzfm4r3ePpmzVVqkFqMofr9vFKaWmS4t8CwJTWvP6Pb9I2nFEPbmd/DyhgbKmMDqSbE9fvnBf4ZM3ZgdxB3UjPyRNhInAFViSHepoO8aGa4Ku9ebPDsnZub3mSG1emm694Ym7IQBRb03Za630anHyjfLE2DJqcWo+9VqfflDsjay/dc5dQ79nhdCUhTLJytcBKm3uDUgB+wjMra2UVQkjjfo3IQyprSBWuz0uHxSDUSSTqpmNeR3QZO2paSQUqAq99Da/nHm5X7QFCvdQOCgabtXgs39o5aw0xANw4PoGpb7aPM4S9M7Ka9npxtMFJMozDxBBbWrnhrCU3aa1D3if9yQNdDElOJwy/EFLR/U9ezR9MBUHEwLTVqsePPnEpRT3/RdvgpL/aBYokAaO2tqcID/APkeIr4z1Tu3NSJPsUqvmB5P6V/xHZkhLAJUXfcWHEmOqXj9EPMdw22phU0xWVJUSVAGj8i9xyqYobd2yZIl+zqlQf2lwe1H1jzuJwASglS/GFZcorRnCs1m0haXPZDIWoVqlyxdwab46RjB7Rzk5DisYiYrNMSFP7zPm5hyQTaHR+zmHmD+TPYn8Kw/TQ+seWJykhteUaTPPxKfT7pHbFr7WQ6fKK2P/ZPESw6QmaPyEuOhY9niACoGzGxBH1i3h9v4iWCErKgdbkdFRiftJU0utSStm8QCS2lwPWKU5d7DFMnlCmcgjfGVr59Y3MxExKgCWegdux4QWZLUXdSH3EMfKNnXI4ITWq1W6xpOJXorueMfLlZSApg+4vAlSdzdIckycWjqpigfFA/bN/h42ZSm0++kLmt4U0ZpoMZj7vSOiefj84XU/wDmO9IbDZpEwnX74QeQpzlD1NtfMGvK8PzsPhlJ/kzxe03wnuBx3RnB5sMUzfACl2rmBcEUyipqaXjzuX4O6NSsK6WDb6kHhbU8hB5mzpYAzEOz0JB5Nw48eEAVtiU7pQ8xVaE5SSXswOrM8NyNosRnZCXfKtKiOQBd+ojk3NFpRAjBSgQMyhZwWD7mLfKDLwqUsyTwJeo51BiuJ0lXuzEF71yjsA1uEa/dkKZggtQBOU8dQBx3xGb7GkQ5qQVAe6CbDTvxEcmYYpZyQk3PDX6xe/gCZh8RUk1Zxdxoz6tSJWK2JkV/1Acv4SFDpSKjNcWDiwMyaEKIJzbi5PDcD8u8WZG3paNcqqUfMPOxtEE4bK5WzHQVIHCtOsKTJgemvFzxBa0bCM+TZOJ7SZt2UqvhGbelmo9zRn9BCWIxsnecpccOP+Y8ogmwNC+5+GtzzjDqGig1DT1gXgS4Zn5WXJuIkmz0JYk+jPWu/dCc2YgPY68TQdQYlTC299a+XLpGQgsCASac/J93lHVQrshyHVrQXJo/DypaOCdKLUVxLv1IYRPJO7u4joHDXSLxJsqLMoJcTK6gAuPKEpmII90q4GojMskUy1vr9YIqSo2YPo9YEkuRqwY2iu+ZV9SY0jacz41Nuc/OADDEFiyTxp99oZw2CFSS7fD+rU6RbwXQLIt4DaoUhlhJVZKzRuZcehi1hMLhlTBmARmBDZyWo4NQTUP2Fo8qJAUkhGbMk8NTvfgNIJjMQulFkAOC4DOW00NI88oJvTo6JvsubT2XLlr8EwmUTQm+jhtbv1EfTf2ZKk55K5awah0geY+ceaROXl8RLVJFaV/Tyh39m9qrQooC0gXZRYHrvhSklzYNpgsVIMs5Zicp3KBHYihj6RiVBsyfaI+E+IdHdjxENbV/aZaiUGUlga5vE/yiScaLhOV9ztzqYvdE0iirCSpqFeySQoVyOD2cvCeHmoIylLEUd1fW/SAe0USkgkB/eNG/qixtSdhZt1Mr4kAv1pWK6pk8PQihHs6jKx0UlKuVFAiJ82Z4iQ1fhSAOwZo7OJl3UJiCGCgbbqG3I/rCKprmlekVGLM2ivKx6tSG5AtXjaCrSiZYoSebRGl1BeMlTc4HDehyLH8MVQ5VEGxTVz3pCn7mr/TV2P0heTiCn3VKG5iR1az9Ia/i2I/1pn95+sH1ofpJ3slDSNpUoXSaeu6PgjWhPH/EOLkEMHQWDm7l94PZ26xLkVQ3/E0qAROQsppUEUPDMmnSPpu0nICJhSkBkpKlcbuG3aQpKlseBFHZj619IwlKkuzvwr3aJ0xWkHRNSo+LJxcMP+0j0gs7EoZOQJDAvlKgxpWprApIWS4J5io+6aweXjCAQVCpb3Ul6moLU/WMzBpW2ggD2ftEqB1UFD0hmd+0pmDx5VHepKX70P8AgRGnzXL1A0D05uDHyiSKPwqoud26M/HF7o2TN43FiYXZPQN/mFwsvQ9iYo4fZmImISQgqSXY0POp4iMJ2epBAnJWkly+S4HCj94pNLQVYktf+C8Yzq+3gs3DtdJ9B5wJIFWJEKYUfLxJsocR9nS0bl4kVoQ40LfV4J7BTXV2I86wJGHWqySSLsmvlGtGpmhMSXqX0cCPlzd/J/swsHG8afpHyk6uOv1igGEzh9jz3wQYhLaWpR/nzq0JpVv8iI0eD+sDowxJlBwwBGrPZqmPlHKeII4+YhRm17vGlZiGPp+kYx6HB4+UEjOauWqrrS1CSLRQl4YzUBaEm/xJpd2SS9cxYvHkZeewBPBg0GCVEXynmAdzco4ygvZabKGOUEAock3qltXPkTE1Al1JVV/hceojkvBFX40dVfpAyhKXcksWYBq83jpGuEyXYyMOlTZZieRGWvDK8P7Gw60TCVsEpBd2bdeJCsbqlCRxqfWnlHJuNUseMk+kVTIKn7QzhNWnIpwEtel3pEoy2BJbd5xhczd1rGvauI1sUkGwOFmLV4Eu193XhB9vYKQlQ9ip1fiAqkcifSvSKE/EFWFeWlh+IClPxR5xU6oN+EKbuw5PpylKZ7gM8LlTUI++EVsRNKUpCEsSASQOsT/3kH3gDd2jKRVAlHtzgoPL76R2XJz2DenWsb/h4+I/2mBzQqL6DBCGLHxasH7MQwhyXLQA5S5FL60p0rCZnlqvqbmnFjSDIIOpJrlcBjvoHH+I4NnUZXLW7BJdhTo32Wj4YVYIypVmNqt5DXhxjcxcxDAoejGgLvUNdjXQRw4+YzM9AlmBIpuBppXhE2+jUcGGIUzF/wAz/Wgjjiuazvdx5D5iDqxGZqAaa8g4Bu3CMqce/wCEfiO+9ksTx0jZPszQCXIewYmrByGvW9bUcW6wAIKXoDavHnv6w77NN3J1ehfc5JLGPvepQHecx66Q5hifYXauJlFJTMWAklQBUSCSa5g9a7zHMTtDFLACpqiBmuWooeIbyG0MdmSkhqkj8RLCurMY0JIUfCkGmnqXJ38qxslzRqMYOSFOFzqMSw4aPYekPYWRIslKgfzHzpHNn4FOb3SoHxFlJHEM4JGvNoqz9kLHiQkMQD7wfkQQCT0jl5J9WXFCc/ClJokMdQ/zhScFD/0uqvL7aHJCiJoSsqSFFjoR3g+Kw60TMucgGxZWtnYNHOM32LiiQiUgtnlkE1BADcC1PWAzsNLAB8KiXcAkN1fWKZlErKFhTmg0B3aVBYVeA/ueX30LCHukIJtqCajqI7LyNkOIjKwKFJzJQ+h8Suuu568DuhlGHlZG9mAoa+Kr74VxEw2ZmNLJ8gaQL94WkWIN+I4u3WLtsmqK2DkYZSVCYr2ahYpRmHL3gfKJ00ot8tN8bk7TcJKhmAsCm/E0HzEcl4qpyhJ08aWbkQRE7QgQEv4a8W+RgxSDoka0SPPdGMUFFsssEWJSUv2DUp5wupKw96ca13tBv2YLPQBcA8gn6QopYcNlrVilI6cPIxozFH8R6wJN3U3Cl+dI6RkTaNlND7oeo8I7DSNyMqnKgKA0YU43c8owJYY5TffY/fzjIWapUlxw05bouMkEk+gf7wKeEcb186R8iek/hS/HN9YclYaSQylTEHeaj0hkfs2VB0TAUmocfMRVoLoSRjMpcBLi3iLDoSx5QT+StTslBLuKsToQxoHuGj6bsCcLAK5N+kLq2dMF0qHNJES2l2PJpUpSGASAovR1B66Aq8wTGPahNJqCk6HKVD/l9YGXR7yQQbpU/lqDxEfFOcn2RP8A/NZ/4qND1aNyPBlePUaJIbczeUc/f5vxesLrIBIUkg2KSGb5iM5OflDigtlJRTQJS1NKvDmDQpAcJYnU0p1/SFJc4tRTdKevpB0zTfKSN7ff20eV2uDv3sZllQJYgbwHUDTtHwkDcT5en1jqGtmB5P8ASGV4VVAPEWdgCWHEty7xGUilRlCUhJoQfiSQPk/nAkKSKMd9yfJ2gyZIuZiGO5z8ukLKWjrGuQUgqlOz/fcwRCHDZQ3IQsJgLAAvvcN2g5Qi5JZntruv5xtjoo/uDAFklNnD+orDMyRLCaSgqrkgi/8Aud24RJwa1JFGINcpseIh+VicpP8ALZrsw9WjUwCJx5+BD6HMAw554yva0yuUpTV6LQPMEHu8ZXjBfIcu+j9gTBpcxwCBQuAQRfdz4QUAjOmzrqWxNfeAfi+sUMeszpKFD3kCpFizO5GvunqY5NSpaKEApP5mbprGdmTsqsq1Cth/McnmoNZ9YDCc3ErUEqSVZsrKAzVbXdzheRiph92vKjcaU6mHlYj2a1IWpKZagajNmHwnWsC2Vi1FWUqBBtz0hVGAqxuYMUPwPifs3pGpIJtJSwe6SWe7B/SK3tZqTTKeZtzjk7aMwhvAOKTlI3RRNk6bhiwJlorolBfq1oEcMf8AT/8AjVFDA4wJVlxM1QTpMSUqY/mSdOI7R3bKkpObD4gTUmhAzBSeNmUOX6w4hkShgSKZVD+k/WC/uyjRlHoP/KNy8ZMJTXUJrYvqqtOO6N4jHgt4iCSzJL9TqBGxNkYlYFRB/lh92SW8b/hajdBHJMoehjKcSBT2gzOX8RPyhVW0lEsljWqiQNeJFxBjfBrG/wCFHVJ7ogsvZXxZm/3JjeCdV/EC71HyLHrH3sl5yDNKEMSFGWVdGQ58oKNYMbMuHbhmBfyhJWzJgLoSpB3pUG7P8osy8DmAV+9Bq3lTAaXopj5VjB2akpzDEqdiwMtaT1dTjtCtdiRP4nOlKaYyt9grvaG8LtuWui1+yVuWG7G0Z2pgVISCP5qiWIQpT6+I5soam96jjCk3ZQWQc2UkMRMFjzA9Y6qZDgj0aMKFAEkK/pBHm8SP2i2bJTLzCWAtwAQ47gaUhBOzpsljJnAPUBK6HeyTQ/pAcZtWeUhM0ChBzJDGm8WjZemCgVduYeWrC5lMpSUpZbVJoHfdHisnPsI9EjGZkt4WIdgwf+kxHXh5bnwf936xUJ1plOHoYXhyk+Elt0ZEwl7A60h13gar0Ijz5M9EorlHEFTB7aU9P0gxmFmKqXZVY6mYwbT74weVOlBLKBfew+cZyZNIGMaw91J4t9S3cR1UsqGZMs118JB5BmjYnStxPRH0hrDYxKaFKik3FKcQAILsmjEkLCaynS9Sw9dIopXIAbyIT81RydmlnwS5ikH8xI7NAMQWAKEkvfxkEdIw2cmYITT/AC1EAXdQIHIAk/4gkvYqx/6nlCgWrVHeZbzjAC/y9VA+kYxRVsdRLqmv0+bwZezkD3F5Oo/SJKJwTdYbUAH5tGiUKPhPcD/yEJOyvLk/HNzDLlbwgNyGsSEy/ZK8PtAH/wBRIB4tljvs0t73l+phmQhKnSSoqylSTvYPlD0c2s0A2O4pKVoCyHp8QDDWtqGJEqQolRQHSw92bKzJ3uHDh7WilsaclaihRIYOCa8CKNx7QpPxZlzFBQNCRdLEaEeC0a6NTH/ZompdQYgBy4en+0kvyhfJhxUqJbf7Q96QBRl+3AXLCkrZlFjfVm+cLqlS0qKVpY5iKKLc72qIpMmiinEYQWy/2r/8YHNnYdDiXPmIev8ALUsBzqwYQrMwg/AgKp8T/wD3+UCXOXLBGUB7uFfONv8AJtDKJ2FHvFSuY+ZrBpM3C6J7pESs5JZKUq5JeKGFC0qBVLYN4mSBSuuhpG2bQb9+w7lKZTtwA9WjX77J/wBJPUiJMzFDMQGPFk/SAKxxJ8IHUt6QMxflbRlJPhlpH9TfKDK2sk/l5EH1EedGOIFb81H5xyZtJh86xJWi5OxauhsfCfRMLHF71NzS/wAokp2k9z1o0Ymz5nE8jWMa7LCMcPiB/pPlGVqRMPvA/wBJzcgXrHnztFehX3/WOo2jMV+Ip4ljFUzFZciv8slTaFwe2vSAlbqOd67jUd4lTMZNvnpyggxaqFTG9woPpoYcRsLicIg/YBjH7r+bzMHk7ZUKJRIbwisvMaElyHq9jvDQwjaM8AMiSzU//WfzaKVkNoWw8sqLZK9A3UxQGz5aS02ZlO4BR82aElSxcBn3UpGkLKPdmFI6t5COVHVsqzMEUpZMlJBqFBQUpuSx6AR9s9TEomKUkKBAzSwkg6EKES/3srUXAWfiZn4BiCTDEnGqSWCpiDucKHZTNG2BTw0haCAqatKgXcPMSR/tFe4j12GmhaAQ7clJPYsY8POx3tf+oJUxtfcV3oI1LnZKpVOlcjnREsKPX7WwCZ8tSTfSPD/u06U6ciyQWoFMRvDCtYrYfbM2mWbKmt8XgV8o3jwrFDxJVKUmrvmSX5GsKdGqhUYCcz5srj4VO25jDMnZ6iBnUXD8/WJcmcuUChC0itRY/wDeAfWPpmOnipUoC9UBu4BjNs1FU7KTuHFwI2NmJ3DsIko2mSKrD7t/cD1j4bRWzOVE7ikEW3GtuMY1MsDZ6ePQtEudJMqa+ZI1S7ktq7JhkbexMoAJcBgT/LSVf1EJvEufj5k9Slq8Sk1Is4sTlHChMYw9iUJlTUrCwyxnTRR8JO8DgYY2xhkrSFgjmxsbacYUkKSrDrSpGdUg5kOSCJaiy7XY1L2Coe2Ti0TUZCnK2gJLpN7ne0SxTJaJYmS8uYOioNbdoYmIzhE5OVakUmA2IZvxAafKFTOTJml0GhIPi/SHZC0S5hSxyzAKu4IPBob7FxF1qo1EvYtVtzi8ZXOmADKolIqrMAryIeH8Vs5KXypPDxFuztE6cSlW4ENweLTObRhONmAEyhld3KH13gFvKJk/EzifESocSetN8UpkxAmAFhmd3YW0BvFOdKdByvyIQoDcWKD2vWNbNo8jMDtUA8Xt9vHErd2GYDdv7RWnYVJfMK8NPOFp+BK/+igjL7+XOoVsSC7WMKaNQsjEKNP+QA7EmMzZxIIJANhUF+gjU/Zik5SoKat2Nr0uDXcIEuUkGhY7mcdtI2jGPbkDRzRmbsYakzlAAlmLd+TUhUZgWdudU/UQX2n+LjzjMw4tIUHNDwBB674CtBSXuN4YmArUUaKI52hjD4oUtWwzfpE7QpmZeMJoA6XsUgHuz+ccxeHQoApSEK1ZSiDuoXbzg4msrKQQ9o24dmL9fswZNcDoUwk32JOZKTpmv/joDHFY9Pxo/thvIBc/fGMOnen76RS8jrgMNiuFnZSxmJSDUguQ+7IQQ/Uc4oSMTLXRIKzq1PIkmPLzABuDsfD93jKVBJdNwzC133WPWLwTHJnqJi2NEpTpQfMk1gC0qqx5ggfSJC8VMLBaiqzB/qa944jFFgC/MEpPlr0gwNZalSvdJYVOa7Aacj5QFc+clSiGGrijDvCI2kpNiSPzacCd7QdO0ULDKcPcpLB+Vo2LNY7L2gs++lKhxAPnfzignbJyhLGWB8DAdiC/eIshIJ8EwKAuGZQ82PlHoNny5Qavi/NfoDQ8xEMbRw4skeMpUDb2stvMOPOD4LC5iChCkA/jlrBHr5Q4ucGq3WENp4tGXxhSt2WgfnaJCxjFrkKGXNLzjVSSH5kZW6Qrh5Kpas6ZYLaoKVjolQJfrEzD41alMxUPhLKp/UCBDClJFcozb5ZKW/qdn5CMUWTtwWmJFiKhcssbimYekKrw0xXiSkkqZmIYDdmuX5RnCbVSlJBKyTYzPEB1Sxj6fi/atnQhbWyLKSP6SXMYKM4J5E4GblSlilaSQXQoMQwc7uoEDwi0SpgKZpUkX8KgSNeVI4tYZiuYj8sxOYdAXjCZQ0TLX/tJSe1h2gYopftHIllpgzh6FmPI6XHpEtW0JZQlBzuk0Uye3vWi1hkCZKMshSWDVIPIgi/6R5zE7PIUQChVSCAoP2LQGTLMvbiFJCVZqC7D5KMcxcjUAqSRRtN1HekQJklSLpI6H1irhle1kEXUivQwp0ZxNrwvtQoDKGBdKyEKsapBNS3Ww3QqrHLSQxG4OB9IpYLEyAnKpbKUPxVFdz0EbGy65k5Vj8pb6j0htdk0yan2i3ISA9SWAcx9h5cyWpz4dxJIPleKcyeqWaIb/eD5KDiFdo4rOn/pCutCO4hz6RsWamFK1OUzN5UwbnmUaQCb7J2KSRvcORwu/PyhWVIbkbgG+5xDeIw60olryIKZlE+NAUVVZLKIJUWsHMKQNiacMkk5SUA2c37ht0GXgSAAW3kkMWtcFo1OBziWys5J8CgoKIGoBDHWj6UeAOtQUUEKDsDZ21AjOBlIHisIUixI11hNclV0XFxvj0OH2JisntCAlKnuQ5AuQC3kY3NkSwQmYUBZDh3QTwrfoYi6KpMgH+anNQLTVqg9Q1YYSolIqWN79uHOD4yVU5RkehBQ7cXNexhvZmEQHBUVUFiBWruD2puiZOldGomuEGqETAzNMBU3KoI7wiSn4R99Y9biMPLALp6EHypWFv4Lhf8A3eiQ3Sto3i88F96YTjP/ACfn0wcedm4WjgXqbA3Br0DvHEZaVbQghw/eNrlglkpq1kkq6s9o9ZJpMwsQyWOtH8+cZUg0c/KMCarLYFtB8wC4jMya5cJyuapSVEDc2clTcyYUA1KmjUAgHSl7Vvv3R8pBdx7pNDRyHa1z0eBhdgzcfxd930hzI4dwW/DR7VoPVmgboxzBAgEuwFz8rX7WvDcnadGIzcxf5dIQ094ivhYhx5/bQNCio1Lvbed9uMFJ8jZ6CVjBorKTbXsDbo0HmzlqAzEqHwooeZ/QEx5uVMq6y4sQo6bx/iGMPPAtMKbe8HFdL/SJcPQ2UpmOJpQJ+H6vU9Yb2f7ScsJlyjMVoEgnvu5uIkI2lmP8xD7jq305PD+Bxa0KzYecpB3OR6fQxFNFWmeombKmyin20sytQHcHzPbNzEZGz5ZDZA3bzvHnsdtbFTF55k1ajvJcDmLAQyjac+jZFcQzHnWkbcuWTWPATFz5ks+zRkSmtAoHu9QeDQtiZrGqUq10B7pYRTkbQlzPDMSkqFfC6m5EC/IxD2hNCVqTlIS/hBfMOp331iC4soYHHSwRmzAWYkKTzYgNDOLmoUfCZagd5r0Ko86iek0r5H5wRCgfDqbc++tusFjirstYbDElkpWjiFeHmT+kMJxqZaSkKStWpOUA/wBtTHmUz2FFM9NflHFoetxxeEHEsz8E4cylAG2UhXYXbrC0qTkLy5pQeLpP084WlyJyRmQ4F/CTBkbWnJosJWBotIPneMaitJ2jiEioCx0PmIOja0tacqwqXyJA7p+cIYP9okJf+QElQYqlliOTvDOExWFV4lz5huckxAL8AoP8oDOxqVhkEgy5iFE2CgD5hjBJstVM8p2IIKWVUWOhEefxZKllUtKQnQAv5wxg9rTkUJJHEv6xL0KVlbaGLxPupxKkOPdAAJe/8wOtjyEUdibEEo5pM6Uw8SlKGZQ5BTtfRoRk7TlzA02WD0+R+sNS5EhnlzjLO4lx/ap/IxL8zaoPjpleatGclWacdCs+C1wkVvpaENumVNSFYhKfCGRZLDckUpWIG0NtrQ4QpCtygCD/AGkluvaJJnBRzrJUrTM/zpAoOTuyrSG5kskjIDl03Ac9YWnryf7uBjqsSoinhG+El4pIVd1bzbqY9CTqjm2h6RjFhN2G87uG6PjtZPxekScQpS9dzsHTbeHgOY/+35RvjQ5MSlqORSQAaNd6Hc2scExYSBmKQXoHG5nq3bdFTESZcuis3tHr4QE1q7gkqBeh4WjK0pA8Pi5D66RWdDjZIxOILh/CRWpLu96wNZNC5bgXPLhbWHsRh0D31gcrdg8IFNWzPq9+4eLjJMhxaGpGKALAFAapNjp4gXBFTVo7NneIkDNxDJfi2nRoWBFKqvqxHcV7iOlDUU3Q8TVw7/pCAaRMejOXoPxOSKb27iMTFMfdYA1cPXiCG6QRMo8xpuZ77vOBzydaizOXHCsazUdmSQlKWU+tHca66caWg8xJASklQ3BVNdxFQSDQEwvKnpAbKW/FloQNXP1EGJf3WU+qqqa2lHqLwgcn3pcXTY9BTz3xqRicqnADWYsx5+daQfZ2FlzFZVzBJqwcEgnibDm8ObYwUiUoIlzfaqbxN4hm4LYMBubqdCxEU7RUmrm9mcX+7GHRjkG4Be5t3BqT1Iid7NKR4t9QoD/l+n6jIaoSzdRwNmIO9u0FRZrZcwuJ0lrSfyqH0APQCMY0rUsHJYN4a6d4kILh0lyA5YW+vSCy9qEAA1PGvrTziHD0UpDgmJdiz8mMEMvVJY6RyRtNKqLS/R4YEuWr3S3Ak+rH0jm4tHTKzqZQfMwrVv8AkGbe/RopYeaHfIFAailORN4jLCXYu/AgxuWsCylp6D6wYs2SPQTJssAgOhJsRQg8t3J4RXg1lw6T+K9/zQCTPKqEpXwWkv0YmH8NIJdThKRok5uYD25GJpo1piasMmyk96HoQ4gStlA+4S+6p8x60g2J2j48glEuHGdeV+iUxv8AeFtlLBO5H0VXfF77I/RPODINZiQ128XpDMrBV99L8cw46PDqZKVe6Q40dj/aoP2jGKWlGVnKtagMedYlpMbY7s6XMcAJ9oPyqB17iPTL2cDLHt1ZUj3UggnixNBoNeUeD/iRD7nBZNASLFRuephhe3SpTrUCzshLEObVNR58o4vwbtHT5OitjpQzNKSlIsFNmVXeoh+zR53FzGLsVK3lzDs3akxsvsTLBsQAX3vErPWnLcWi4pxJ0wZxqwCCoMbhn8w3rGJk4qDEJPd+8LzXB+ob76GOAgXbpXyjomBqWogEWHCv/dAfZjf5QaWDyffHcg+2+kWpMl0DmEpAUSFjUBx3Nq7oQm4pZ8LEHQOwvGhMQUHNmC/wtQfbcK8IEpZY0pwu9atZ6boqhuwRlqABKSxcW3aF43MqAByNau9C2gaOIVm0cNWjj9OhjaJYu6Ws9xx4iLsgwkGxDsf8cRHZZUElnFwTW7VqOescMsAOnfXRtzG+mkEWRlchtKUzcSWvDZjQDUzEUdi4cs9GBvxaNiQoghOUhxqAdzhzxtCylKF6Uu7uOYoeu6DJnAmr15JHM6EDpGMERhUlzZQA8Kh5h2Lcn7QKZODgFAoalNGbQEd2ghmVs4ADCwLGpY2etmhXEznVQepYbg+ggRqo+nY8Eh3OjkB+paPpmKSWp2II84CtIIJArS3z3RyXISoOKNq7emvCOrUK0R9XYwF/FWjfRiXEUJcwFArUD3SDwsej30iZmAcOquoZm4740VaAltKAH5gnhWIZQ5NXXiBdJvpRw+hvApmY1egoHZ72u5blHcNMUnUVBoQCOqTTQR0YM3FudPOJ4E5IQU2J52Y/PygslKmLV1d261p0jiSlJzJLvTxAM7VOUEnW4jEzFkqYZSdybfpAJTOMypGYpXVindxGah6GGZCkKLjMk1uCRatFDdWJoIYAPyu2+KOCxk2SGQvKk3TQp3HwlxHKxDS5kxLhKgoG4SyVWpb6QlMxCyQCcraFx668YEp3u2oIoz7t0GViV2DLahzFzGYg5qSVAuHFmUOcMfvc8JcpSob2f0hSYJaj43STuGYfUR0yVN4C7WKSQe8P7A6uatVyb0HpVo5MxVWFTwrGpU3MQJnhmCyjQK4K48Y06pZY0TcFg29iaPuvFKgdnf3sJbOhgdTu3+kH8NCg5kvWg7g0IMHM5Ps/iKvizFI4AKNTwYiMYLZhJUUhiqp0A5DQRNowyqfY+IkWzM/EMKNAJUwAuUv2+sNKwMxKXyvwFT+sA8JLM6t1vKBoVJGyQsUSW6NC6sIAXAbh+sUZSVJ949I+n9IlMWSFyyLudzFu4sRAzP8AzL/sEOLYRPOOTvPYxdsKISlcHHcDrpBVSlAAguHcijD6cuEAxEw6tpoB6QzKnHLuNnFKcdDHRgDUt9wtUmnp9YIgkk5iDzN97GsalyAVpTZ2qOLXGsCKrAUcsW+kYxpw/Lv3avURmYDUgb62I5sS8fJU7pNQHbSx/U94JlCgMoKS2992jUjAYQoHM4ILUYsS+p4co4hanINTRxR6G1fSNJl07cu0FSoFALXJpupcagxhOKyqPgcAO4fVqMkhw/XpGLOGfzHTWDyMLmQtT1QBxcW30heYTkLkEILM296vcWgTMYmm24e65cj5iMKZRcsdbq9frBBI8KVO+a4Nd2vWPpUskh1caAA04xVhR8ksQWezGhqNKfODoRlZTlNxZj10sYXkTQo2Zy1L9zBcVOUGDgsKON9SK84HyYLiJqEMAApiXUxryq331jCpmYlqOaAV6ZTTdrGZ00glI8IUA+WncWMP7PwQIUDZKlAgBgrcSCS1tIG0kK2xOZhGJSxJG4EE8cqqsb0MMysBlZS81BVKfEx5tSjQ5KUScqTlBG5+++O4U0UogEgKNXYsaihF3vBbY1QqjHJcBKMqXqWzEcTDk1Yy0WknhnJIpejBmsawDEYhwCEgWIZ3DipfrCs2aQH4wUaxl824MHAH2wj6ZMD0vwhqQ8pKJoyl2oU09Y3jMWJwKigJIeovTjeMqYOwcjZ5UhWaii2WrU4kb4Tm4VUoWYKoC927xMwP7QzZkxAoGFbl/p+kX52LVMcrZkmiQGA1MS009j1oWwoUoMrxJ1KmYdWg5xCE0C2O4gt0fSFzMKgDYAWFo+GGSa2J1ENCij7ZzmN/iS3oflHcDjJ8uiVpmh3ZYKVf3D5iJAnKSvK7nfbyhkY3xZSkHjaMrRLSZcXtVRYFPsybkqBruB06xv8AhJWCr2mQs70bnwicpBuFH1gaMWrNlOVmJ90CJbsyVGDOnJJSlXtGN9O8Yn4zS6t14Uxu1VFQRYEkUppFTZuw0TEpWSoKu4Pk0NpK2IHATFmgQ5Optxhg4L86f7YrowSUtvGvya0a9mn4E9hAppktM//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38" name="AutoShape 6" descr="data:image/jpeg;base64,/9j/4AAQSkZJRgABAQAAAQABAAD/2wCEAAkGBxQSEhUUEhQWFhUXGRgXFxgYGBgaGxwbHBoeHBgZGxodHCgkGxwlHhcYITEhJikrLi4uGCAzODMsNygtLiwBCgoKDg0OGhAQGywkHyQsLCw0NCwsLCw0NCwsLCwsLCwsLCwsLCwsLCwsLCwsLCwsLCwsLCwsLCwsLCwsLCwsLP/AABEIAL0BCgMBIgACEQEDEQH/xAAbAAADAQEBAQEAAAAAAAAAAAADBAUCAQYAB//EAEMQAAECBAMGAwYDBwMDBAMAAAECEQADITEEEkEFUWFxgZEiobETMlLB0fBCYuEGFBUjgpLxU3KyM6LSQ2OjwhYkc//EABgBAQEBAQEAAAAAAAAAAAAAAAECAAME/8QAJBEAAgICAgIBBQEAAAAAAAAAAAECERIhMUEDURMiMmFxoUL/2gAMAwEAAhEDEQA/AKOH2XhygkTgCGFcoFedfKEV7PqwWGsCFU3X6RDCjQWOpfpqaQ/J2goCyQxuRU0rXtX6x7MZruzlcX0OSMOkEkqFOfoRFCZiZdQlaSbVl6X3CvSPOz8fmPiLF9Es3aOhYUPCTSv+HMLg3tkqXSPRYNay4Qyi5DDTVx97o+ny1OQpIc38Vt7VN39YgJJop2uwJGm9/nDIxSkgAk10Jo33wicGnobvkPiJqknxADne1A8AVNdmcX11hqVlW5Vlrzfm4r3ePpmzVVqkFqMofr9vFKaWmS4t8CwJTWvP6Pb9I2nFEPbmd/DyhgbKmMDqSbE9fvnBf4ZM3ZgdxB3UjPyRNhInAFViSHepoO8aGa4Ku9ebPDsnZub3mSG1emm694Ym7IQBRb03Za630anHyjfLE2DJqcWo+9VqfflDsjay/dc5dQ79nhdCUhTLJytcBKm3uDUgB+wjMra2UVQkjjfo3IQyprSBWuz0uHxSDUSSTqpmNeR3QZO2paSQUqAq99Da/nHm5X7QFCvdQOCgabtXgs39o5aw0xANw4PoGpb7aPM4S9M7Ka9npxtMFJMozDxBBbWrnhrCU3aa1D3if9yQNdDElOJwy/EFLR/U9ezR9MBUHEwLTVqsePPnEpRT3/RdvgpL/aBYokAaO2tqcID/APkeIr4z1Tu3NSJPsUqvmB5P6V/xHZkhLAJUXfcWHEmOqXj9EPMdw22phU0xWVJUSVAGj8i9xyqYobd2yZIl+zqlQf2lwe1H1jzuJwASglS/GFZcorRnCs1m0haXPZDIWoVqlyxdwab46RjB7Rzk5DisYiYrNMSFP7zPm5hyQTaHR+zmHmD+TPYn8Kw/TQ+seWJykhteUaTPPxKfT7pHbFr7WQ6fKK2P/ZPESw6QmaPyEuOhY9niACoGzGxBH1i3h9v4iWCErKgdbkdFRiftJU0utSStm8QCS2lwPWKU5d7DFMnlCmcgjfGVr59Y3MxExKgCWegdux4QWZLUXdSH3EMfKNnXI4ITWq1W6xpOJXorueMfLlZSApg+4vAlSdzdIckycWjqpigfFA/bN/h42ZSm0++kLmt4U0ZpoMZj7vSOiefj84XU/wDmO9IbDZpEwnX74QeQpzlD1NtfMGvK8PzsPhlJ/kzxe03wnuBx3RnB5sMUzfACl2rmBcEUyipqaXjzuX4O6NSsK6WDb6kHhbU8hB5mzpYAzEOz0JB5Nw48eEAVtiU7pQ8xVaE5SSXswOrM8NyNosRnZCXfKtKiOQBd+ojk3NFpRAjBSgQMyhZwWD7mLfKDLwqUsyTwJeo51BiuJ0lXuzEF71yjsA1uEa/dkKZggtQBOU8dQBx3xGb7GkQ5qQVAe6CbDTvxEcmYYpZyQk3PDX6xe/gCZh8RUk1Zxdxoz6tSJWK2JkV/1Acv4SFDpSKjNcWDiwMyaEKIJzbi5PDcD8u8WZG3paNcqqUfMPOxtEE4bK5WzHQVIHCtOsKTJgemvFzxBa0bCM+TZOJ7SZt2UqvhGbelmo9zRn9BCWIxsnecpccOP+Y8ogmwNC+5+GtzzjDqGig1DT1gXgS4Zn5WXJuIkmz0JYk+jPWu/dCc2YgPY68TQdQYlTC299a+XLpGQgsCASac/J93lHVQrshyHVrQXJo/DypaOCdKLUVxLv1IYRPJO7u4joHDXSLxJsqLMoJcTK6gAuPKEpmII90q4GojMskUy1vr9YIqSo2YPo9YEkuRqwY2iu+ZV9SY0jacz41Nuc/OADDEFiyTxp99oZw2CFSS7fD+rU6RbwXQLIt4DaoUhlhJVZKzRuZcehi1hMLhlTBmARmBDZyWo4NQTUP2Fo8qJAUkhGbMk8NTvfgNIJjMQulFkAOC4DOW00NI88oJvTo6JvsubT2XLlr8EwmUTQm+jhtbv1EfTf2ZKk55K5awah0geY+ceaROXl8RLVJFaV/Tyh39m9qrQooC0gXZRYHrvhSklzYNpgsVIMs5Zicp3KBHYihj6RiVBsyfaI+E+IdHdjxENbV/aZaiUGUlga5vE/yiScaLhOV9ztzqYvdE0iirCSpqFeySQoVyOD2cvCeHmoIylLEUd1fW/SAe0USkgkB/eNG/qixtSdhZt1Mr4kAv1pWK6pk8PQihHs6jKx0UlKuVFAiJ82Z4iQ1fhSAOwZo7OJl3UJiCGCgbbqG3I/rCKprmlekVGLM2ivKx6tSG5AtXjaCrSiZYoSebRGl1BeMlTc4HDehyLH8MVQ5VEGxTVz3pCn7mr/TV2P0heTiCn3VKG5iR1az9Ia/i2I/1pn95+sH1ofpJ3slDSNpUoXSaeu6PgjWhPH/EOLkEMHQWDm7l94PZ26xLkVQ3/E0qAROQsppUEUPDMmnSPpu0nICJhSkBkpKlcbuG3aQpKlseBFHZj619IwlKkuzvwr3aJ0xWkHRNSo+LJxcMP+0j0gs7EoZOQJDAvlKgxpWprApIWS4J5io+6aweXjCAQVCpb3Ul6moLU/WMzBpW2ggD2ftEqB1UFD0hmd+0pmDx5VHepKX70P8AgRGnzXL1A0D05uDHyiSKPwqoud26M/HF7o2TN43FiYXZPQN/mFwsvQ9iYo4fZmImISQgqSXY0POp4iMJ2epBAnJWkly+S4HCj94pNLQVYktf+C8Yzq+3gs3DtdJ9B5wJIFWJEKYUfLxJsocR9nS0bl4kVoQ40LfV4J7BTXV2I86wJGHWqySSLsmvlGtGpmhMSXqX0cCPlzd/J/swsHG8afpHyk6uOv1igGEzh9jz3wQYhLaWpR/nzq0JpVv8iI0eD+sDowxJlBwwBGrPZqmPlHKeII4+YhRm17vGlZiGPp+kYx6HB4+UEjOauWqrrS1CSLRQl4YzUBaEm/xJpd2SS9cxYvHkZeewBPBg0GCVEXynmAdzco4ygvZabKGOUEAock3qltXPkTE1Al1JVV/hceojkvBFX40dVfpAyhKXcksWYBq83jpGuEyXYyMOlTZZieRGWvDK8P7Gw60TCVsEpBd2bdeJCsbqlCRxqfWnlHJuNUseMk+kVTIKn7QzhNWnIpwEtel3pEoy2BJbd5xhczd1rGvauI1sUkGwOFmLV4Eu193XhB9vYKQlQ9ip1fiAqkcifSvSKE/EFWFeWlh+IClPxR5xU6oN+EKbuw5PpylKZ7gM8LlTUI++EVsRNKUpCEsSASQOsT/3kH3gDd2jKRVAlHtzgoPL76R2XJz2DenWsb/h4+I/2mBzQqL6DBCGLHxasH7MQwhyXLQA5S5FL60p0rCZnlqvqbmnFjSDIIOpJrlcBjvoHH+I4NnUZXLW7BJdhTo32Wj4YVYIypVmNqt5DXhxjcxcxDAoejGgLvUNdjXQRw4+YzM9AlmBIpuBppXhE2+jUcGGIUzF/wAz/Wgjjiuazvdx5D5iDqxGZqAaa8g4Bu3CMqce/wCEfiO+9ksTx0jZPszQCXIewYmrByGvW9bUcW6wAIKXoDavHnv6w77NN3J1ehfc5JLGPvepQHecx66Q5hifYXauJlFJTMWAklQBUSCSa5g9a7zHMTtDFLACpqiBmuWooeIbyG0MdmSkhqkj8RLCurMY0JIUfCkGmnqXJ38qxslzRqMYOSFOFzqMSw4aPYekPYWRIslKgfzHzpHNn4FOb3SoHxFlJHEM4JGvNoqz9kLHiQkMQD7wfkQQCT0jl5J9WXFCc/ClJokMdQ/zhScFD/0uqvL7aHJCiJoSsqSFFjoR3g+Kw60TMucgGxZWtnYNHOM32LiiQiUgtnlkE1BADcC1PWAzsNLAB8KiXcAkN1fWKZlErKFhTmg0B3aVBYVeA/ueX30LCHukIJtqCajqI7LyNkOIjKwKFJzJQ+h8Suuu568DuhlGHlZG9mAoa+Kr74VxEw2ZmNLJ8gaQL94WkWIN+I4u3WLtsmqK2DkYZSVCYr2ahYpRmHL3gfKJ00ot8tN8bk7TcJKhmAsCm/E0HzEcl4qpyhJ08aWbkQRE7QgQEv4a8W+RgxSDoka0SPPdGMUFFsssEWJSUv2DUp5wupKw96ca13tBv2YLPQBcA8gn6QopYcNlrVilI6cPIxozFH8R6wJN3U3Cl+dI6RkTaNlND7oeo8I7DSNyMqnKgKA0YU43c8owJYY5TffY/fzjIWapUlxw05bouMkEk+gf7wKeEcb186R8iek/hS/HN9YclYaSQylTEHeaj0hkfs2VB0TAUmocfMRVoLoSRjMpcBLi3iLDoSx5QT+StTslBLuKsToQxoHuGj6bsCcLAK5N+kLq2dMF0qHNJES2l2PJpUpSGASAovR1B66Aq8wTGPahNJqCk6HKVD/l9YGXR7yQQbpU/lqDxEfFOcn2RP8A/NZ/4qND1aNyPBlePUaJIbczeUc/f5vxesLrIBIUkg2KSGb5iM5OflDigtlJRTQJS1NKvDmDQpAcJYnU0p1/SFJc4tRTdKevpB0zTfKSN7ff20eV2uDv3sZllQJYgbwHUDTtHwkDcT5en1jqGtmB5P8ASGV4VVAPEWdgCWHEty7xGUilRlCUhJoQfiSQPk/nAkKSKMd9yfJ2gyZIuZiGO5z8ukLKWjrGuQUgqlOz/fcwRCHDZQ3IQsJgLAAvvcN2g5Qi5JZntruv5xtjoo/uDAFklNnD+orDMyRLCaSgqrkgi/8Aud24RJwa1JFGINcpseIh+VicpP8ALZrsw9WjUwCJx5+BD6HMAw554yva0yuUpTV6LQPMEHu8ZXjBfIcu+j9gTBpcxwCBQuAQRfdz4QUAjOmzrqWxNfeAfi+sUMeszpKFD3kCpFizO5GvunqY5NSpaKEApP5mbprGdmTsqsq1Cth/McnmoNZ9YDCc3ErUEqSVZsrKAzVbXdzheRiph92vKjcaU6mHlYj2a1IWpKZagajNmHwnWsC2Vi1FWUqBBtz0hVGAqxuYMUPwPifs3pGpIJtJSwe6SWe7B/SK3tZqTTKeZtzjk7aMwhvAOKTlI3RRNk6bhiwJlorolBfq1oEcMf8AT/8AjVFDA4wJVlxM1QTpMSUqY/mSdOI7R3bKkpObD4gTUmhAzBSeNmUOX6w4hkShgSKZVD+k/WC/uyjRlHoP/KNy8ZMJTXUJrYvqqtOO6N4jHgt4iCSzJL9TqBGxNkYlYFRB/lh92SW8b/hajdBHJMoehjKcSBT2gzOX8RPyhVW0lEsljWqiQNeJFxBjfBrG/wCFHVJ7ogsvZXxZm/3JjeCdV/EC71HyLHrH3sl5yDNKEMSFGWVdGQ58oKNYMbMuHbhmBfyhJWzJgLoSpB3pUG7P8osy8DmAV+9Bq3lTAaXopj5VjB2akpzDEqdiwMtaT1dTjtCtdiRP4nOlKaYyt9grvaG8LtuWui1+yVuWG7G0Z2pgVISCP5qiWIQpT6+I5soam96jjCk3ZQWQc2UkMRMFjzA9Y6qZDgj0aMKFAEkK/pBHm8SP2i2bJTLzCWAtwAQ47gaUhBOzpsljJnAPUBK6HeyTQ/pAcZtWeUhM0ChBzJDGm8WjZemCgVduYeWrC5lMpSUpZbVJoHfdHisnPsI9EjGZkt4WIdgwf+kxHXh5bnwf936xUJ1plOHoYXhyk+Elt0ZEwl7A60h13gar0Ijz5M9EorlHEFTB7aU9P0gxmFmKqXZVY6mYwbT74weVOlBLKBfew+cZyZNIGMaw91J4t9S3cR1UsqGZMs118JB5BmjYnStxPRH0hrDYxKaFKik3FKcQAILsmjEkLCaynS9Sw9dIopXIAbyIT81RydmlnwS5ikH8xI7NAMQWAKEkvfxkEdIw2cmYITT/AC1EAXdQIHIAk/4gkvYqx/6nlCgWrVHeZbzjAC/y9VA+kYxRVsdRLqmv0+bwZezkD3F5Oo/SJKJwTdYbUAH5tGiUKPhPcD/yEJOyvLk/HNzDLlbwgNyGsSEy/ZK8PtAH/wBRIB4tljvs0t73l+phmQhKnSSoqylSTvYPlD0c2s0A2O4pKVoCyHp8QDDWtqGJEqQolRQHSw92bKzJ3uHDh7WilsaclaihRIYOCa8CKNx7QpPxZlzFBQNCRdLEaEeC0a6NTH/ZompdQYgBy4en+0kvyhfJhxUqJbf7Q96QBRl+3AXLCkrZlFjfVm+cLqlS0qKVpY5iKKLc72qIpMmiinEYQWy/2r/8YHNnYdDiXPmIev8ALUsBzqwYQrMwg/AgKp8T/wD3+UCXOXLBGUB7uFfONv8AJtDKJ2FHvFSuY+ZrBpM3C6J7pESs5JZKUq5JeKGFC0qBVLYN4mSBSuuhpG2bQb9+w7lKZTtwA9WjX77J/wBJPUiJMzFDMQGPFk/SAKxxJ8IHUt6QMxflbRlJPhlpH9TfKDK2sk/l5EH1EedGOIFb81H5xyZtJh86xJWi5OxauhsfCfRMLHF71NzS/wAokp2k9z1o0Ymz5nE8jWMa7LCMcPiB/pPlGVqRMPvA/wBJzcgXrHnztFehX3/WOo2jMV+Ip4ljFUzFZciv8slTaFwe2vSAlbqOd67jUd4lTMZNvnpyggxaqFTG9woPpoYcRsLicIg/YBjH7r+bzMHk7ZUKJRIbwisvMaElyHq9jvDQwjaM8AMiSzU//WfzaKVkNoWw8sqLZK9A3UxQGz5aS02ZlO4BR82aElSxcBn3UpGkLKPdmFI6t5COVHVsqzMEUpZMlJBqFBQUpuSx6AR9s9TEomKUkKBAzSwkg6EKES/3srUXAWfiZn4BiCTDEnGqSWCpiDucKHZTNG2BTw0haCAqatKgXcPMSR/tFe4j12GmhaAQ7clJPYsY8POx3tf+oJUxtfcV3oI1LnZKpVOlcjnREsKPX7WwCZ8tSTfSPD/u06U6ciyQWoFMRvDCtYrYfbM2mWbKmt8XgV8o3jwrFDxJVKUmrvmSX5GsKdGqhUYCcz5srj4VO25jDMnZ6iBnUXD8/WJcmcuUChC0itRY/wDeAfWPpmOnipUoC9UBu4BjNs1FU7KTuHFwI2NmJ3DsIko2mSKrD7t/cD1j4bRWzOVE7ikEW3GtuMY1MsDZ6ePQtEudJMqa+ZI1S7ktq7JhkbexMoAJcBgT/LSVf1EJvEufj5k9Slq8Sk1Is4sTlHChMYw9iUJlTUrCwyxnTRR8JO8DgYY2xhkrSFgjmxsbacYUkKSrDrSpGdUg5kOSCJaiy7XY1L2Coe2Ti0TUZCnK2gJLpN7ne0SxTJaJYmS8uYOioNbdoYmIzhE5OVakUmA2IZvxAafKFTOTJml0GhIPi/SHZC0S5hSxyzAKu4IPBob7FxF1qo1EvYtVtzi8ZXOmADKolIqrMAryIeH8Vs5KXypPDxFuztE6cSlW4ENweLTObRhONmAEyhld3KH13gFvKJk/EzifESocSetN8UpkxAmAFhmd3YW0BvFOdKdByvyIQoDcWKD2vWNbNo8jMDtUA8Xt9vHErd2GYDdv7RWnYVJfMK8NPOFp+BK/+igjL7+XOoVsSC7WMKaNQsjEKNP+QA7EmMzZxIIJANhUF+gjU/Zik5SoKat2Nr0uDXcIEuUkGhY7mcdtI2jGPbkDRzRmbsYakzlAAlmLd+TUhUZgWdudU/UQX2n+LjzjMw4tIUHNDwBB674CtBSXuN4YmArUUaKI52hjD4oUtWwzfpE7QpmZeMJoA6XsUgHuz+ccxeHQoApSEK1ZSiDuoXbzg4msrKQQ9o24dmL9fswZNcDoUwk32JOZKTpmv/joDHFY9Pxo/thvIBc/fGMOnen76RS8jrgMNiuFnZSxmJSDUguQ+7IQQ/Uc4oSMTLXRIKzq1PIkmPLzABuDsfD93jKVBJdNwzC133WPWLwTHJnqJi2NEpTpQfMk1gC0qqx5ggfSJC8VMLBaiqzB/qa944jFFgC/MEpPlr0gwNZalSvdJYVOa7Aacj5QFc+clSiGGrijDvCI2kpNiSPzacCd7QdO0ULDKcPcpLB+Vo2LNY7L2gs++lKhxAPnfzignbJyhLGWB8DAdiC/eIshIJ8EwKAuGZQ82PlHoNny5Qavi/NfoDQ8xEMbRw4skeMpUDb2stvMOPOD4LC5iChCkA/jlrBHr5Q4ucGq3WENp4tGXxhSt2WgfnaJCxjFrkKGXNLzjVSSH5kZW6Qrh5Kpas6ZYLaoKVjolQJfrEzD41alMxUPhLKp/UCBDClJFcozb5ZKW/qdn5CMUWTtwWmJFiKhcssbimYekKrw0xXiSkkqZmIYDdmuX5RnCbVSlJBKyTYzPEB1Sxj6fi/atnQhbWyLKSP6SXMYKM4J5E4GblSlilaSQXQoMQwc7uoEDwi0SpgKZpUkX8KgSNeVI4tYZiuYj8sxOYdAXjCZQ0TLX/tJSe1h2gYopftHIllpgzh6FmPI6XHpEtW0JZQlBzuk0Uye3vWi1hkCZKMshSWDVIPIgi/6R5zE7PIUQChVSCAoP2LQGTLMvbiFJCVZqC7D5KMcxcjUAqSRRtN1HekQJklSLpI6H1irhle1kEXUivQwp0ZxNrwvtQoDKGBdKyEKsapBNS3Ww3QqrHLSQxG4OB9IpYLEyAnKpbKUPxVFdz0EbGy65k5Vj8pb6j0htdk0yan2i3ISA9SWAcx9h5cyWpz4dxJIPleKcyeqWaIb/eD5KDiFdo4rOn/pCutCO4hz6RsWamFK1OUzN5UwbnmUaQCb7J2KSRvcORwu/PyhWVIbkbgG+5xDeIw60olryIKZlE+NAUVVZLKIJUWsHMKQNiacMkk5SUA2c37ht0GXgSAAW3kkMWtcFo1OBziWys5J8CgoKIGoBDHWj6UeAOtQUUEKDsDZ21AjOBlIHisIUixI11hNclV0XFxvj0OH2JisntCAlKnuQ5AuQC3kY3NkSwQmYUBZDh3QTwrfoYi6KpMgH+anNQLTVqg9Q1YYSolIqWN79uHOD4yVU5RkehBQ7cXNexhvZmEQHBUVUFiBWruD2puiZOldGomuEGqETAzNMBU3KoI7wiSn4R99Y9biMPLALp6EHypWFv4Lhf8A3eiQ3Sto3i88F96YTjP/ACfn0wcedm4WjgXqbA3Br0DvHEZaVbQghw/eNrlglkpq1kkq6s9o9ZJpMwsQyWOtH8+cZUg0c/KMCarLYFtB8wC4jMya5cJyuapSVEDc2clTcyYUA1KmjUAgHSl7Vvv3R8pBdx7pNDRyHa1z0eBhdgzcfxd930hzI4dwW/DR7VoPVmgboxzBAgEuwFz8rX7WvDcnadGIzcxf5dIQ094ivhYhx5/bQNCio1Lvbed9uMFJ8jZ6CVjBorKTbXsDbo0HmzlqAzEqHwooeZ/QEx5uVMq6y4sQo6bx/iGMPPAtMKbe8HFdL/SJcPQ2UpmOJpQJ+H6vU9Yb2f7ScsJlyjMVoEgnvu5uIkI2lmP8xD7jq305PD+Bxa0KzYecpB3OR6fQxFNFWmeombKmyin20sytQHcHzPbNzEZGz5ZDZA3bzvHnsdtbFTF55k1ajvJcDmLAQyjac+jZFcQzHnWkbcuWTWPATFz5ks+zRkSmtAoHu9QeDQtiZrGqUq10B7pYRTkbQlzPDMSkqFfC6m5EC/IxD2hNCVqTlIS/hBfMOp331iC4soYHHSwRmzAWYkKTzYgNDOLmoUfCZagd5r0Ko86iek0r5H5wRCgfDqbc++tusFjirstYbDElkpWjiFeHmT+kMJxqZaSkKStWpOUA/wBtTHmUz2FFM9NflHFoetxxeEHEsz8E4cylAG2UhXYXbrC0qTkLy5pQeLpP084WlyJyRmQ4F/CTBkbWnJosJWBotIPneMaitJ2jiEioCx0PmIOja0tacqwqXyJA7p+cIYP9okJf+QElQYqlliOTvDOExWFV4lz5huckxAL8AoP8oDOxqVhkEgy5iFE2CgD5hjBJstVM8p2IIKWVUWOhEefxZKllUtKQnQAv5wxg9rTkUJJHEv6xL0KVlbaGLxPupxKkOPdAAJe/8wOtjyEUdibEEo5pM6Uw8SlKGZQ5BTtfRoRk7TlzA02WD0+R+sNS5EhnlzjLO4lx/ap/IxL8zaoPjpleatGclWacdCs+C1wkVvpaENumVNSFYhKfCGRZLDckUpWIG0NtrQ4QpCtygCD/AGkluvaJJnBRzrJUrTM/zpAoOTuyrSG5kskjIDl03Ac9YWnryf7uBjqsSoinhG+El4pIVd1bzbqY9CTqjm2h6RjFhN2G87uG6PjtZPxekScQpS9dzsHTbeHgOY/+35RvjQ5MSlqORSQAaNd6Hc2scExYSBmKQXoHG5nq3bdFTESZcuis3tHr4QE1q7gkqBeh4WjK0pA8Pi5D66RWdDjZIxOILh/CRWpLu96wNZNC5bgXPLhbWHsRh0D31gcrdg8IFNWzPq9+4eLjJMhxaGpGKALAFAapNjp4gXBFTVo7NneIkDNxDJfi2nRoWBFKqvqxHcV7iOlDUU3Q8TVw7/pCAaRMejOXoPxOSKb27iMTFMfdYA1cPXiCG6QRMo8xpuZ77vOBzydaizOXHCsazUdmSQlKWU+tHca66caWg8xJASklQ3BVNdxFQSDQEwvKnpAbKW/FloQNXP1EGJf3WU+qqqa2lHqLwgcn3pcXTY9BTz3xqRicqnADWYsx5+daQfZ2FlzFZVzBJqwcEgnibDm8ObYwUiUoIlzfaqbxN4hm4LYMBubqdCxEU7RUmrm9mcX+7GHRjkG4Be5t3BqT1Iid7NKR4t9QoD/l+n6jIaoSzdRwNmIO9u0FRZrZcwuJ0lrSfyqH0APQCMY0rUsHJYN4a6d4kILh0lyA5YW+vSCy9qEAA1PGvrTziHD0UpDgmJdiz8mMEMvVJY6RyRtNKqLS/R4YEuWr3S3Ak+rH0jm4tHTKzqZQfMwrVv8AkGbe/RopYeaHfIFAailORN4jLCXYu/AgxuWsCylp6D6wYs2SPQTJssAgOhJsRQg8t3J4RXg1lw6T+K9/zQCTPKqEpXwWkv0YmH8NIJdThKRok5uYD25GJpo1piasMmyk96HoQ4gStlA+4S+6p8x60g2J2j48glEuHGdeV+iUxv8AeFtlLBO5H0VXfF77I/RPODINZiQ128XpDMrBV99L8cw46PDqZKVe6Q40dj/aoP2jGKWlGVnKtagMedYlpMbY7s6XMcAJ9oPyqB17iPTL2cDLHt1ZUj3UggnixNBoNeUeD/iRD7nBZNASLFRuephhe3SpTrUCzshLEObVNR58o4vwbtHT5OitjpQzNKSlIsFNmVXeoh+zR53FzGLsVK3lzDs3akxsvsTLBsQAX3vErPWnLcWi4pxJ0wZxqwCCoMbhn8w3rGJk4qDEJPd+8LzXB+ob76GOAgXbpXyjomBqWogEWHCv/dAfZjf5QaWDyffHcg+2+kWpMl0DmEpAUSFjUBx3Nq7oQm4pZ8LEHQOwvGhMQUHNmC/wtQfbcK8IEpZY0pwu9atZ6boqhuwRlqABKSxcW3aF43MqAByNau9C2gaOIVm0cNWjj9OhjaJYu6Ws9xx4iLsgwkGxDsf8cRHZZUElnFwTW7VqOescMsAOnfXRtzG+mkEWRlchtKUzcSWvDZjQDUzEUdi4cs9GBvxaNiQoghOUhxqAdzhzxtCylKF6Uu7uOYoeu6DJnAmr15JHM6EDpGMERhUlzZQA8Kh5h2Lcn7QKZODgFAoalNGbQEd2ghmVs4ADCwLGpY2etmhXEznVQepYbg+ggRqo+nY8Eh3OjkB+paPpmKSWp2II84CtIIJArS3z3RyXISoOKNq7emvCOrUK0R9XYwF/FWjfRiXEUJcwFArUD3SDwsej30iZmAcOquoZm4740VaAltKAH5gnhWIZQ5NXXiBdJvpRw+hvApmY1egoHZ72u5blHcNMUnUVBoQCOqTTQR0YM3FudPOJ4E5IQU2J52Y/PygslKmLV1d261p0jiSlJzJLvTxAM7VOUEnW4jEzFkqYZSdybfpAJTOMypGYpXVindxGah6GGZCkKLjMk1uCRatFDdWJoIYAPyu2+KOCxk2SGQvKk3TQp3HwlxHKxDS5kxLhKgoG4SyVWpb6QlMxCyQCcraFx668YEp3u2oIoz7t0GViV2DLahzFzGYg5qSVAuHFmUOcMfvc8JcpSob2f0hSYJaj43STuGYfUR0yVN4C7WKSQe8P7A6uatVyb0HpVo5MxVWFTwrGpU3MQJnhmCyjQK4K48Y06pZY0TcFg29iaPuvFKgdnf3sJbOhgdTu3+kH8NCg5kvWg7g0IMHM5Ps/iKvizFI4AKNTwYiMYLZhJUUhiqp0A5DQRNowyqfY+IkWzM/EMKNAJUwAuUv2+sNKwMxKXyvwFT+sA8JLM6t1vKBoVJGyQsUSW6NC6sIAXAbh+sUZSVJ949I+n9IlMWSFyyLudzFu4sRAzP8AzL/sEOLYRPOOTvPYxdsKISlcHHcDrpBVSlAAguHcijD6cuEAxEw6tpoB6QzKnHLuNnFKcdDHRgDUt9wtUmnp9YIgkk5iDzN97GsalyAVpTZ2qOLXGsCKrAUcsW+kYxpw/Lv3avURmYDUgb62I5sS8fJU7pNQHbSx/U94JlCgMoKS2992jUjAYQoHM4ILUYsS+p4co4hanINTRxR6G1fSNJl07cu0FSoFALXJpupcagxhOKyqPgcAO4fVqMkhw/XpGLOGfzHTWDyMLmQtT1QBxcW30heYTkLkEILM296vcWgTMYmm24e65cj5iMKZRcsdbq9frBBI8KVO+a4Nd2vWPpUskh1caAA04xVhR8ksQWezGhqNKfODoRlZTlNxZj10sYXkTQo2Zy1L9zBcVOUGDgsKON9SK84HyYLiJqEMAApiXUxryq331jCpmYlqOaAV6ZTTdrGZ00glI8IUA+WncWMP7PwQIUDZKlAgBgrcSCS1tIG0kK2xOZhGJSxJG4EE8cqqsb0MMysBlZS81BVKfEx5tSjQ5KUScqTlBG5+++O4U0UogEgKNXYsaihF3vBbY1QqjHJcBKMqXqWzEcTDk1Yy0WknhnJIpejBmsawDEYhwCEgWIZ3DipfrCs2aQH4wUaxl824MHAH2wj6ZMD0vwhqQ8pKJoyl2oU09Y3jMWJwKigJIeovTjeMqYOwcjZ5UhWaii2WrU4kb4Tm4VUoWYKoC927xMwP7QzZkxAoGFbl/p+kX52LVMcrZkmiQGA1MS009j1oWwoUoMrxJ1KmYdWg5xCE0C2O4gt0fSFzMKgDYAWFo+GGSa2J1ENCij7ZzmN/iS3oflHcDjJ8uiVpmh3ZYKVf3D5iJAnKSvK7nfbyhkY3xZSkHjaMrRLSZcXtVRYFPsybkqBruB06xv8AhJWCr2mQs70bnwicpBuFH1gaMWrNlOVmJ90CJbsyVGDOnJJSlXtGN9O8Yn4zS6t14Uxu1VFQRYEkUppFTZuw0TEpWSoKu4Pk0NpK2IHATFmgQ5Optxhg4L86f7YrowSUtvGvya0a9mn4E9hAppktM//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40" name="AutoShape 8" descr="https://encrypted-tbn3.gstatic.com/images?q=tbn:ANd9GcQOfbhUZ7VAZPuwTlCPV-BwLX9vwh3UK1QVo1HW2DdM82XJH1qf"/>
          <p:cNvSpPr>
            <a:spLocks noChangeAspect="1" noChangeArrowheads="1"/>
          </p:cNvSpPr>
          <p:nvPr/>
        </p:nvSpPr>
        <p:spPr bwMode="auto">
          <a:xfrm>
            <a:off x="1587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TextBox 14">
            <a:extLst>
              <a:ext uri="{FF2B5EF4-FFF2-40B4-BE49-F238E27FC236}">
                <a16:creationId xmlns:a16="http://schemas.microsoft.com/office/drawing/2014/main" id="{964E67B6-B3A2-4848-829E-841FDDB5E3AA}"/>
              </a:ext>
            </a:extLst>
          </p:cNvPr>
          <p:cNvSpPr txBox="1"/>
          <p:nvPr/>
        </p:nvSpPr>
        <p:spPr>
          <a:xfrm>
            <a:off x="304800" y="307120"/>
            <a:ext cx="11582400" cy="461665"/>
          </a:xfrm>
          <a:prstGeom prst="rect">
            <a:avLst/>
          </a:prstGeom>
          <a:solidFill>
            <a:schemeClr val="accent2">
              <a:lumMod val="50000"/>
            </a:schemeClr>
          </a:solidFill>
        </p:spPr>
        <p:txBody>
          <a:bodyPr wrap="square" rtlCol="0">
            <a:spAutoFit/>
          </a:bodyPr>
          <a:lstStyle/>
          <a:p>
            <a:pPr algn="ctr"/>
            <a:r>
              <a:rPr lang="en-US" sz="2400" b="1" dirty="0">
                <a:solidFill>
                  <a:schemeClr val="bg1"/>
                </a:solidFill>
                <a:latin typeface="+mj-lt"/>
              </a:rPr>
              <a:t>Opportunity for Public Comment - PFC Application 4  </a:t>
            </a:r>
          </a:p>
        </p:txBody>
      </p:sp>
      <p:sp>
        <p:nvSpPr>
          <p:cNvPr id="16" name="TextBox 15">
            <a:extLst>
              <a:ext uri="{FF2B5EF4-FFF2-40B4-BE49-F238E27FC236}">
                <a16:creationId xmlns:a16="http://schemas.microsoft.com/office/drawing/2014/main" id="{01482ADD-8EAD-473A-A4CD-FB9A67524B18}"/>
              </a:ext>
            </a:extLst>
          </p:cNvPr>
          <p:cNvSpPr txBox="1"/>
          <p:nvPr/>
        </p:nvSpPr>
        <p:spPr>
          <a:xfrm>
            <a:off x="4383291" y="5972890"/>
            <a:ext cx="3425421" cy="461665"/>
          </a:xfrm>
          <a:prstGeom prst="rect">
            <a:avLst/>
          </a:prstGeom>
          <a:noFill/>
        </p:spPr>
        <p:txBody>
          <a:bodyPr wrap="square">
            <a:spAutoFit/>
          </a:bodyPr>
          <a:lstStyle/>
          <a:p>
            <a:pPr algn="ctr">
              <a:defRPr/>
            </a:pPr>
            <a:r>
              <a:rPr lang="en-US" sz="2400" b="1" cap="small" dirty="0">
                <a:latin typeface="+mj-lt"/>
                <a:ea typeface="ＭＳ Ｐゴシック" charset="0"/>
                <a:cs typeface="Arial" panose="020B0604020202020204" pitchFamily="34" charset="0"/>
              </a:rPr>
              <a:t>June 27, 2025</a:t>
            </a:r>
            <a:endParaRPr lang="en-US" sz="2000" b="1" cap="small" dirty="0">
              <a:latin typeface="+mj-lt"/>
              <a:ea typeface="ＭＳ Ｐゴシック" charset="0"/>
              <a:cs typeface="Arial" panose="020B0604020202020204" pitchFamily="34" charset="0"/>
            </a:endParaRPr>
          </a:p>
        </p:txBody>
      </p:sp>
      <p:pic>
        <p:nvPicPr>
          <p:cNvPr id="11" name="Picture 10" descr="Tucson Airport Authority logo">
            <a:extLst>
              <a:ext uri="{FF2B5EF4-FFF2-40B4-BE49-F238E27FC236}">
                <a16:creationId xmlns:a16="http://schemas.microsoft.com/office/drawing/2014/main" id="{E290898A-334C-476D-A7DE-B3AB1D800AAA}"/>
              </a:ext>
            </a:extLst>
          </p:cNvPr>
          <p:cNvPicPr/>
          <p:nvPr/>
        </p:nvPicPr>
        <p:blipFill rotWithShape="1">
          <a:blip r:embed="rId3">
            <a:extLst>
              <a:ext uri="{28A0092B-C50C-407E-A947-70E740481C1C}">
                <a14:useLocalDpi xmlns:a14="http://schemas.microsoft.com/office/drawing/2010/main" val="0"/>
              </a:ext>
            </a:extLst>
          </a:blip>
          <a:srcRect t="25735" b="28677"/>
          <a:stretch/>
        </p:blipFill>
        <p:spPr bwMode="auto">
          <a:xfrm>
            <a:off x="4724400" y="784611"/>
            <a:ext cx="2514600" cy="1116874"/>
          </a:xfrm>
          <a:prstGeom prst="rect">
            <a:avLst/>
          </a:prstGeom>
          <a:noFill/>
          <a:ln>
            <a:noFill/>
          </a:ln>
          <a:extLst>
            <a:ext uri="{53640926-AAD7-44D8-BBD7-CCE9431645EC}">
              <a14:shadowObscured xmlns:a14="http://schemas.microsoft.com/office/drawing/2010/main"/>
            </a:ext>
          </a:extLst>
        </p:spPr>
      </p:pic>
      <p:pic>
        <p:nvPicPr>
          <p:cNvPr id="12" name="Picture 11" descr="A picture containing text, sky, outdoor, road&#10;&#10;Description automatically generated">
            <a:extLst>
              <a:ext uri="{FF2B5EF4-FFF2-40B4-BE49-F238E27FC236}">
                <a16:creationId xmlns:a16="http://schemas.microsoft.com/office/drawing/2014/main" id="{7714C4E6-5BC7-4984-95C3-F7F4FC107ABB}"/>
              </a:ext>
            </a:extLst>
          </p:cNvPr>
          <p:cNvPicPr/>
          <p:nvPr/>
        </p:nvPicPr>
        <p:blipFill>
          <a:blip r:embed="rId4"/>
          <a:stretch>
            <a:fillRect/>
          </a:stretch>
        </p:blipFill>
        <p:spPr>
          <a:xfrm>
            <a:off x="3408485" y="2090803"/>
            <a:ext cx="5372101" cy="3676942"/>
          </a:xfrm>
          <a:prstGeom prst="rect">
            <a:avLst/>
          </a:prstGeom>
        </p:spPr>
      </p:pic>
      <p:pic>
        <p:nvPicPr>
          <p:cNvPr id="2" name="Picture 1" descr="Frasca Logo PNG (NEW)">
            <a:extLst>
              <a:ext uri="{FF2B5EF4-FFF2-40B4-BE49-F238E27FC236}">
                <a16:creationId xmlns:a16="http://schemas.microsoft.com/office/drawing/2014/main" id="{B2B1D129-841A-E771-F1C8-9F619EAC84DA}"/>
              </a:ext>
            </a:extLst>
          </p:cNvPr>
          <p:cNvPicPr/>
          <p:nvPr/>
        </p:nvPicPr>
        <p:blipFill>
          <a:blip r:embed="rId5" cstate="print"/>
          <a:stretch>
            <a:fillRect/>
          </a:stretch>
        </p:blipFill>
        <p:spPr bwMode="auto">
          <a:xfrm>
            <a:off x="357598" y="6333605"/>
            <a:ext cx="3069404" cy="400110"/>
          </a:xfrm>
          <a:prstGeom prst="rect">
            <a:avLst/>
          </a:prstGeom>
        </p:spPr>
      </p:pic>
    </p:spTree>
    <p:extLst>
      <p:ext uri="{BB962C8B-B14F-4D97-AF65-F5344CB8AC3E}">
        <p14:creationId xmlns:p14="http://schemas.microsoft.com/office/powerpoint/2010/main" val="380190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0B19-2495-1571-7C16-D20E51B45ADE}"/>
              </a:ext>
            </a:extLst>
          </p:cNvPr>
          <p:cNvSpPr>
            <a:spLocks noGrp="1"/>
          </p:cNvSpPr>
          <p:nvPr>
            <p:ph type="title"/>
          </p:nvPr>
        </p:nvSpPr>
        <p:spPr/>
        <p:txBody>
          <a:bodyPr/>
          <a:lstStyle/>
          <a:p>
            <a:r>
              <a:rPr lang="en-US" dirty="0"/>
              <a:t>Overview</a:t>
            </a:r>
          </a:p>
        </p:txBody>
      </p:sp>
      <p:sp>
        <p:nvSpPr>
          <p:cNvPr id="4" name="Content Placeholder 3">
            <a:extLst>
              <a:ext uri="{FF2B5EF4-FFF2-40B4-BE49-F238E27FC236}">
                <a16:creationId xmlns:a16="http://schemas.microsoft.com/office/drawing/2014/main" id="{4849AA6C-312F-D177-D336-40C9B76C1918}"/>
              </a:ext>
            </a:extLst>
          </p:cNvPr>
          <p:cNvSpPr>
            <a:spLocks noGrp="1"/>
          </p:cNvSpPr>
          <p:nvPr>
            <p:ph idx="1"/>
          </p:nvPr>
        </p:nvSpPr>
        <p:spPr>
          <a:xfrm>
            <a:off x="609600" y="1104900"/>
            <a:ext cx="5867400" cy="5446711"/>
          </a:xfrm>
        </p:spPr>
        <p:txBody>
          <a:bodyPr/>
          <a:lstStyle/>
          <a:p>
            <a:pPr>
              <a:tabLst>
                <a:tab pos="457200" algn="l"/>
              </a:tabLst>
            </a:pPr>
            <a:r>
              <a:rPr lang="en-US" sz="2000" dirty="0"/>
              <a:t>The Tucson Airport Authority (the Authority) intends to submit a new PFC application to the Federal Aviation Administration (FAA) for three projects at Tucson International Airport (the Airport) </a:t>
            </a:r>
          </a:p>
          <a:p>
            <a:pPr>
              <a:tabLst>
                <a:tab pos="457200" algn="l"/>
              </a:tabLst>
            </a:pPr>
            <a:r>
              <a:rPr lang="en-US" sz="2000" dirty="0"/>
              <a:t>The PFC Level for the Airport will continue to be $4.50 per eligible enplaned passenger</a:t>
            </a:r>
          </a:p>
          <a:p>
            <a:pPr>
              <a:tabLst>
                <a:tab pos="457200" algn="l"/>
              </a:tabLst>
            </a:pPr>
            <a:r>
              <a:rPr lang="en-US" sz="2000" dirty="0"/>
              <a:t>Estimated charge effective date for the application: November 1, 2025</a:t>
            </a:r>
          </a:p>
          <a:p>
            <a:pPr>
              <a:tabLst>
                <a:tab pos="457200" algn="l"/>
              </a:tabLst>
            </a:pPr>
            <a:r>
              <a:rPr lang="en-US" sz="2000" dirty="0"/>
              <a:t>Estimated charge expiration date for the application: April 1, 2028</a:t>
            </a:r>
          </a:p>
          <a:p>
            <a:pPr>
              <a:tabLst>
                <a:tab pos="457200" algn="l"/>
              </a:tabLst>
            </a:pPr>
            <a:r>
              <a:rPr lang="en-US" sz="2000" dirty="0"/>
              <a:t>Estimated total PFC revenue to be collected under application is $24,492,573; seeking an estimated $16,306,333 of PFC use authority</a:t>
            </a:r>
          </a:p>
          <a:p>
            <a:pPr>
              <a:tabLst>
                <a:tab pos="457200" algn="l"/>
              </a:tabLst>
            </a:pPr>
            <a:endParaRPr lang="en-US" sz="2000" dirty="0"/>
          </a:p>
          <a:p>
            <a:pPr>
              <a:tabLst>
                <a:tab pos="457200" algn="l"/>
              </a:tabLst>
            </a:pPr>
            <a:endParaRPr lang="en-US" sz="2000" dirty="0"/>
          </a:p>
          <a:p>
            <a:pPr>
              <a:tabLst>
                <a:tab pos="457200" algn="l"/>
              </a:tabLst>
            </a:pPr>
            <a:endParaRPr lang="en-US" sz="2000" dirty="0">
              <a:highlight>
                <a:srgbClr val="FFFF00"/>
              </a:highlight>
            </a:endParaRPr>
          </a:p>
          <a:p>
            <a:pPr>
              <a:tabLst>
                <a:tab pos="457200" algn="l"/>
              </a:tabLst>
            </a:pPr>
            <a:endParaRPr lang="en-US" sz="2000" dirty="0"/>
          </a:p>
          <a:p>
            <a:pPr marL="914400" lvl="2" indent="0">
              <a:buNone/>
            </a:pPr>
            <a:endParaRPr lang="en-US" sz="1400" dirty="0"/>
          </a:p>
        </p:txBody>
      </p:sp>
      <p:graphicFrame>
        <p:nvGraphicFramePr>
          <p:cNvPr id="3" name="Table 2">
            <a:extLst>
              <a:ext uri="{FF2B5EF4-FFF2-40B4-BE49-F238E27FC236}">
                <a16:creationId xmlns:a16="http://schemas.microsoft.com/office/drawing/2014/main" id="{49F714A8-D793-9C3E-8DEC-20B6840451AD}"/>
              </a:ext>
            </a:extLst>
          </p:cNvPr>
          <p:cNvGraphicFramePr>
            <a:graphicFrameLocks noGrp="1"/>
          </p:cNvGraphicFramePr>
          <p:nvPr>
            <p:extLst>
              <p:ext uri="{D42A27DB-BD31-4B8C-83A1-F6EECF244321}">
                <p14:modId xmlns:p14="http://schemas.microsoft.com/office/powerpoint/2010/main" val="2712500205"/>
              </p:ext>
            </p:extLst>
          </p:nvPr>
        </p:nvGraphicFramePr>
        <p:xfrm>
          <a:off x="6853669" y="1295400"/>
          <a:ext cx="4199661" cy="3749040"/>
        </p:xfrm>
        <a:graphic>
          <a:graphicData uri="http://schemas.openxmlformats.org/drawingml/2006/table">
            <a:tbl>
              <a:tblPr firstRow="1" bandRow="1">
                <a:tableStyleId>{5C22544A-7EE6-4342-B048-85BDC9FD1C3A}</a:tableStyleId>
              </a:tblPr>
              <a:tblGrid>
                <a:gridCol w="2575794">
                  <a:extLst>
                    <a:ext uri="{9D8B030D-6E8A-4147-A177-3AD203B41FA5}">
                      <a16:colId xmlns:a16="http://schemas.microsoft.com/office/drawing/2014/main" val="3658645249"/>
                    </a:ext>
                  </a:extLst>
                </a:gridCol>
                <a:gridCol w="1623867">
                  <a:extLst>
                    <a:ext uri="{9D8B030D-6E8A-4147-A177-3AD203B41FA5}">
                      <a16:colId xmlns:a16="http://schemas.microsoft.com/office/drawing/2014/main" val="4228910663"/>
                    </a:ext>
                  </a:extLst>
                </a:gridCol>
              </a:tblGrid>
              <a:tr h="416560">
                <a:tc>
                  <a:txBody>
                    <a:bodyPr/>
                    <a:lstStyle/>
                    <a:p>
                      <a:endParaRPr lang="en-US" dirty="0"/>
                    </a:p>
                  </a:txBody>
                  <a:tcPr/>
                </a:tc>
                <a:tc>
                  <a:txBody>
                    <a:bodyPr/>
                    <a:lstStyle/>
                    <a:p>
                      <a:r>
                        <a:rPr lang="en-US" dirty="0"/>
                        <a:t>PFC Pay-as-you-go</a:t>
                      </a:r>
                    </a:p>
                  </a:txBody>
                  <a:tcPr/>
                </a:tc>
                <a:extLst>
                  <a:ext uri="{0D108BD9-81ED-4DB2-BD59-A6C34878D82A}">
                    <a16:rowId xmlns:a16="http://schemas.microsoft.com/office/drawing/2014/main" val="376830447"/>
                  </a:ext>
                </a:extLst>
              </a:tr>
              <a:tr h="370840">
                <a:tc>
                  <a:txBody>
                    <a:bodyPr/>
                    <a:lstStyle/>
                    <a:p>
                      <a:r>
                        <a:rPr lang="en-US" dirty="0"/>
                        <a:t>Checked Baggage Inspection System (CBIS) (Design)</a:t>
                      </a:r>
                      <a:r>
                        <a:rPr lang="en-US" baseline="30000" dirty="0"/>
                        <a:t>/1</a:t>
                      </a:r>
                    </a:p>
                  </a:txBody>
                  <a:tcPr/>
                </a:tc>
                <a:tc>
                  <a:txBody>
                    <a:bodyPr/>
                    <a:lstStyle/>
                    <a:p>
                      <a:r>
                        <a:rPr lang="en-US" dirty="0"/>
                        <a:t> $8,186,240 </a:t>
                      </a:r>
                    </a:p>
                    <a:p>
                      <a:endParaRPr lang="en-US" dirty="0"/>
                    </a:p>
                  </a:txBody>
                  <a:tcPr/>
                </a:tc>
                <a:extLst>
                  <a:ext uri="{0D108BD9-81ED-4DB2-BD59-A6C34878D82A}">
                    <a16:rowId xmlns:a16="http://schemas.microsoft.com/office/drawing/2014/main" val="3871439624"/>
                  </a:ext>
                </a:extLst>
              </a:tr>
              <a:tr h="370840">
                <a:tc>
                  <a:txBody>
                    <a:bodyPr/>
                    <a:lstStyle/>
                    <a:p>
                      <a:r>
                        <a:rPr lang="en-US" dirty="0"/>
                        <a:t>ASE Program - Land Acquisition/Bunkers Reimbursement</a:t>
                      </a:r>
                    </a:p>
                  </a:txBody>
                  <a:tcPr/>
                </a:tc>
                <a:tc>
                  <a:txBody>
                    <a:bodyPr/>
                    <a:lstStyle/>
                    <a:p>
                      <a:r>
                        <a:rPr lang="en-US" dirty="0"/>
                        <a:t> $849,300 </a:t>
                      </a:r>
                    </a:p>
                    <a:p>
                      <a:endParaRPr lang="en-US" dirty="0"/>
                    </a:p>
                  </a:txBody>
                  <a:tcPr/>
                </a:tc>
                <a:extLst>
                  <a:ext uri="{0D108BD9-81ED-4DB2-BD59-A6C34878D82A}">
                    <a16:rowId xmlns:a16="http://schemas.microsoft.com/office/drawing/2014/main" val="1566158585"/>
                  </a:ext>
                </a:extLst>
              </a:tr>
              <a:tr h="370840">
                <a:tc>
                  <a:txBody>
                    <a:bodyPr/>
                    <a:lstStyle/>
                    <a:p>
                      <a:r>
                        <a:rPr lang="en-US" dirty="0"/>
                        <a:t>ASE Program - Runway Construction </a:t>
                      </a:r>
                    </a:p>
                  </a:txBody>
                  <a:tcPr/>
                </a:tc>
                <a:tc>
                  <a:txBody>
                    <a:bodyPr/>
                    <a:lstStyle/>
                    <a:p>
                      <a:r>
                        <a:rPr lang="en-US" dirty="0"/>
                        <a:t> $15,457,033</a:t>
                      </a:r>
                    </a:p>
                  </a:txBody>
                  <a:tcPr/>
                </a:tc>
                <a:extLst>
                  <a:ext uri="{0D108BD9-81ED-4DB2-BD59-A6C34878D82A}">
                    <a16:rowId xmlns:a16="http://schemas.microsoft.com/office/drawing/2014/main" val="1992668623"/>
                  </a:ext>
                </a:extLst>
              </a:tr>
              <a:tr h="370840">
                <a:tc>
                  <a:txBody>
                    <a:bodyPr/>
                    <a:lstStyle/>
                    <a:p>
                      <a:r>
                        <a:rPr lang="en-US" dirty="0"/>
                        <a:t>TOTAL</a:t>
                      </a:r>
                    </a:p>
                  </a:txBody>
                  <a:tcPr/>
                </a:tc>
                <a:tc>
                  <a:txBody>
                    <a:bodyPr/>
                    <a:lstStyle/>
                    <a:p>
                      <a:r>
                        <a:rPr lang="en-US" dirty="0"/>
                        <a:t> $24,492,573</a:t>
                      </a:r>
                    </a:p>
                    <a:p>
                      <a:endParaRPr lang="en-US" dirty="0"/>
                    </a:p>
                  </a:txBody>
                  <a:tcPr/>
                </a:tc>
                <a:extLst>
                  <a:ext uri="{0D108BD9-81ED-4DB2-BD59-A6C34878D82A}">
                    <a16:rowId xmlns:a16="http://schemas.microsoft.com/office/drawing/2014/main" val="697476084"/>
                  </a:ext>
                </a:extLst>
              </a:tr>
            </a:tbl>
          </a:graphicData>
        </a:graphic>
      </p:graphicFrame>
      <p:sp>
        <p:nvSpPr>
          <p:cNvPr id="5" name="TextBox 4">
            <a:extLst>
              <a:ext uri="{FF2B5EF4-FFF2-40B4-BE49-F238E27FC236}">
                <a16:creationId xmlns:a16="http://schemas.microsoft.com/office/drawing/2014/main" id="{28F51CD5-ECFF-CEE9-7BDF-C48F16D77C7C}"/>
              </a:ext>
            </a:extLst>
          </p:cNvPr>
          <p:cNvSpPr txBox="1"/>
          <p:nvPr/>
        </p:nvSpPr>
        <p:spPr>
          <a:xfrm>
            <a:off x="962526" y="5904820"/>
            <a:ext cx="10619874" cy="461665"/>
          </a:xfrm>
          <a:prstGeom prst="rect">
            <a:avLst/>
          </a:prstGeom>
          <a:noFill/>
        </p:spPr>
        <p:txBody>
          <a:bodyPr wrap="square" rtlCol="0">
            <a:spAutoFit/>
          </a:bodyPr>
          <a:lstStyle/>
          <a:p>
            <a:r>
              <a:rPr lang="en-US" sz="1200" dirty="0"/>
              <a:t>/1 The PFC request for Checked Baggage Inspection System (CBIS) (Design) will be on an impose only basis. The Authority will request PFCs on an impose and use basis for the remaining two projects in the application.  </a:t>
            </a:r>
          </a:p>
        </p:txBody>
      </p:sp>
    </p:spTree>
    <p:extLst>
      <p:ext uri="{BB962C8B-B14F-4D97-AF65-F5344CB8AC3E}">
        <p14:creationId xmlns:p14="http://schemas.microsoft.com/office/powerpoint/2010/main" val="208877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D4678-294F-F79B-4955-D43F1D1811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DDA0D-33B2-99BA-7A75-32D4791FD897}"/>
              </a:ext>
            </a:extLst>
          </p:cNvPr>
          <p:cNvSpPr>
            <a:spLocks noGrp="1"/>
          </p:cNvSpPr>
          <p:nvPr>
            <p:ph type="title"/>
          </p:nvPr>
        </p:nvSpPr>
        <p:spPr/>
        <p:txBody>
          <a:bodyPr/>
          <a:lstStyle/>
          <a:p>
            <a:r>
              <a:rPr lang="en-US" dirty="0"/>
              <a:t>Opportunity for Public Comment</a:t>
            </a:r>
          </a:p>
        </p:txBody>
      </p:sp>
      <p:sp>
        <p:nvSpPr>
          <p:cNvPr id="4" name="Content Placeholder 3">
            <a:extLst>
              <a:ext uri="{FF2B5EF4-FFF2-40B4-BE49-F238E27FC236}">
                <a16:creationId xmlns:a16="http://schemas.microsoft.com/office/drawing/2014/main" id="{AC394B07-F360-1B2D-A3C5-957C5259F090}"/>
              </a:ext>
            </a:extLst>
          </p:cNvPr>
          <p:cNvSpPr>
            <a:spLocks noGrp="1"/>
          </p:cNvSpPr>
          <p:nvPr>
            <p:ph idx="1"/>
          </p:nvPr>
        </p:nvSpPr>
        <p:spPr>
          <a:xfrm>
            <a:off x="609600" y="1104900"/>
            <a:ext cx="9753600" cy="5446711"/>
          </a:xfrm>
        </p:spPr>
        <p:txBody>
          <a:bodyPr/>
          <a:lstStyle/>
          <a:p>
            <a:pPr>
              <a:tabLst>
                <a:tab pos="457200" algn="l"/>
              </a:tabLst>
            </a:pPr>
            <a:r>
              <a:rPr lang="en-US" dirty="0"/>
              <a:t>In accordance with Section 158.24 of 14 CFR Part 158, these materials constitute the notice of opportunity for public comment on the application and include:</a:t>
            </a:r>
          </a:p>
          <a:p>
            <a:pPr lvl="1">
              <a:tabLst>
                <a:tab pos="457200" algn="l"/>
              </a:tabLst>
            </a:pPr>
            <a:r>
              <a:rPr lang="en-US" dirty="0"/>
              <a:t>PFC level, estimated total PFC revenue to be collected, proposed charge effective date, and estimated charge expiration date</a:t>
            </a:r>
          </a:p>
          <a:p>
            <a:pPr lvl="1">
              <a:tabLst>
                <a:tab pos="457200" algn="l"/>
              </a:tabLst>
            </a:pPr>
            <a:r>
              <a:rPr lang="en-US" dirty="0"/>
              <a:t>Name and contact for the person within the public agency to whom the comments should be sent</a:t>
            </a:r>
          </a:p>
          <a:p>
            <a:pPr lvl="1">
              <a:tabLst>
                <a:tab pos="457200" algn="l"/>
              </a:tabLst>
            </a:pPr>
            <a:r>
              <a:rPr lang="en-US" dirty="0"/>
              <a:t>A description and brief justification of the projects</a:t>
            </a:r>
          </a:p>
          <a:p>
            <a:pPr>
              <a:tabLst>
                <a:tab pos="457200" algn="l"/>
              </a:tabLst>
            </a:pPr>
            <a:r>
              <a:rPr lang="en-US" dirty="0"/>
              <a:t>Public comments may be submitted until July 28, 2025 and should be sent to:</a:t>
            </a:r>
          </a:p>
          <a:p>
            <a:pPr marL="457200" lvl="1" indent="0">
              <a:buNone/>
              <a:tabLst>
                <a:tab pos="457200" algn="l"/>
              </a:tabLst>
            </a:pPr>
            <a:r>
              <a:rPr lang="en-US" dirty="0"/>
              <a:t>	Kim Allison, Vice President, Chief Financial Officer</a:t>
            </a:r>
          </a:p>
          <a:p>
            <a:pPr marL="457200" lvl="1" indent="0">
              <a:buNone/>
              <a:tabLst>
                <a:tab pos="914400" algn="l"/>
              </a:tabLst>
            </a:pPr>
            <a:r>
              <a:rPr lang="en-US" dirty="0"/>
              <a:t>	kallison@flytucson.com</a:t>
            </a:r>
          </a:p>
          <a:p>
            <a:pPr marL="914400" lvl="2" indent="0">
              <a:buNone/>
            </a:pPr>
            <a:endParaRPr lang="en-US" sz="1400" dirty="0"/>
          </a:p>
        </p:txBody>
      </p:sp>
    </p:spTree>
    <p:extLst>
      <p:ext uri="{BB962C8B-B14F-4D97-AF65-F5344CB8AC3E}">
        <p14:creationId xmlns:p14="http://schemas.microsoft.com/office/powerpoint/2010/main" val="2417905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177B2-3C4F-8AC1-4057-B476EEC26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10B3B-18C7-88D0-A77C-0275FEF96580}"/>
              </a:ext>
            </a:extLst>
          </p:cNvPr>
          <p:cNvSpPr>
            <a:spLocks noGrp="1"/>
          </p:cNvSpPr>
          <p:nvPr>
            <p:ph type="title"/>
          </p:nvPr>
        </p:nvSpPr>
        <p:spPr/>
        <p:txBody>
          <a:bodyPr/>
          <a:lstStyle/>
          <a:p>
            <a:r>
              <a:rPr lang="en-US" dirty="0"/>
              <a:t>Proposed PFC Projects</a:t>
            </a:r>
          </a:p>
        </p:txBody>
      </p:sp>
      <p:sp>
        <p:nvSpPr>
          <p:cNvPr id="4" name="TextBox 3">
            <a:extLst>
              <a:ext uri="{FF2B5EF4-FFF2-40B4-BE49-F238E27FC236}">
                <a16:creationId xmlns:a16="http://schemas.microsoft.com/office/drawing/2014/main" id="{0A34EEBB-7927-ABAB-FCA2-323E02D61F4B}"/>
              </a:ext>
            </a:extLst>
          </p:cNvPr>
          <p:cNvSpPr txBox="1"/>
          <p:nvPr/>
        </p:nvSpPr>
        <p:spPr>
          <a:xfrm>
            <a:off x="570156" y="1143387"/>
            <a:ext cx="4598580" cy="646331"/>
          </a:xfrm>
          <a:prstGeom prst="rect">
            <a:avLst/>
          </a:prstGeom>
          <a:noFill/>
        </p:spPr>
        <p:txBody>
          <a:bodyPr wrap="square">
            <a:spAutoFit/>
          </a:bodyPr>
          <a:lstStyle/>
          <a:p>
            <a:r>
              <a:rPr lang="en-US" sz="1800" b="1" dirty="0">
                <a:solidFill>
                  <a:schemeClr val="tx1"/>
                </a:solidFill>
                <a:latin typeface="+mn-lt"/>
                <a:ea typeface="+mj-ea"/>
                <a:cs typeface="+mj-cs"/>
              </a:rPr>
              <a:t>Checked Baggage Inspection System (CBIS) (Design)</a:t>
            </a:r>
            <a:endParaRPr lang="en-US" dirty="0"/>
          </a:p>
        </p:txBody>
      </p:sp>
      <p:sp>
        <p:nvSpPr>
          <p:cNvPr id="6" name="TextBox 5">
            <a:extLst>
              <a:ext uri="{FF2B5EF4-FFF2-40B4-BE49-F238E27FC236}">
                <a16:creationId xmlns:a16="http://schemas.microsoft.com/office/drawing/2014/main" id="{2E464839-3735-7591-0491-8AD1B1EF167F}"/>
              </a:ext>
            </a:extLst>
          </p:cNvPr>
          <p:cNvSpPr txBox="1"/>
          <p:nvPr/>
        </p:nvSpPr>
        <p:spPr>
          <a:xfrm>
            <a:off x="570156" y="1961554"/>
            <a:ext cx="4197927" cy="5232202"/>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This project includes design services associated with a new Consolidated Checked Baggage Inspection System (CBIS) and Baggage Handling System (BHS), including Explosive Detection Systems (EDS), at the Airport’s main airline terminal. </a:t>
            </a:r>
          </a:p>
          <a:p>
            <a:r>
              <a:rPr lang="en-US" sz="1400" dirty="0">
                <a:solidFill>
                  <a:schemeClr val="dk1"/>
                </a:solidFill>
                <a:latin typeface="+mn-lt"/>
                <a:ea typeface="+mn-ea"/>
                <a:cs typeface="+mn-cs"/>
              </a:rPr>
              <a:t>The new CBIS and BHS systems will be designed with the future terminal expansion in mind and the need to be integrated into the new terminal and not to hinder any future development plans.  Once complete, the modernization and centralization of the CBIS and BHS systems will increase the overall safety, security, and efficiency of baggage movements at the Tucson International Airport.</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In 2023, TUS served approximately 3.8M passengers. TUS is presently classified as a small-hub airport; however, traffic trends are leading TUS into medium-hub territory. The project is necessary to enhance capacity at the Airport.</a:t>
            </a:r>
          </a:p>
          <a:p>
            <a:endParaRPr lang="en-US" sz="1400" dirty="0"/>
          </a:p>
          <a:p>
            <a:endParaRPr lang="en-US" dirty="0"/>
          </a:p>
        </p:txBody>
      </p:sp>
      <p:sp>
        <p:nvSpPr>
          <p:cNvPr id="7" name="TextBox 6">
            <a:extLst>
              <a:ext uri="{FF2B5EF4-FFF2-40B4-BE49-F238E27FC236}">
                <a16:creationId xmlns:a16="http://schemas.microsoft.com/office/drawing/2014/main" id="{1FEEFE22-E8A0-58D9-C052-F01D497830C6}"/>
              </a:ext>
            </a:extLst>
          </p:cNvPr>
          <p:cNvSpPr txBox="1"/>
          <p:nvPr/>
        </p:nvSpPr>
        <p:spPr>
          <a:xfrm>
            <a:off x="6248400" y="1143387"/>
            <a:ext cx="4598580" cy="646331"/>
          </a:xfrm>
          <a:prstGeom prst="rect">
            <a:avLst/>
          </a:prstGeom>
          <a:noFill/>
        </p:spPr>
        <p:txBody>
          <a:bodyPr wrap="square">
            <a:spAutoFit/>
          </a:bodyPr>
          <a:lstStyle/>
          <a:p>
            <a:r>
              <a:rPr lang="en-US" sz="1800" b="1" dirty="0">
                <a:solidFill>
                  <a:schemeClr val="tx1"/>
                </a:solidFill>
                <a:latin typeface="+mn-lt"/>
                <a:ea typeface="+mj-ea"/>
                <a:cs typeface="+mj-cs"/>
              </a:rPr>
              <a:t>ASE Program - Land Acquisition/Bunkers Reimbursement</a:t>
            </a:r>
            <a:endParaRPr lang="en-US" dirty="0"/>
          </a:p>
        </p:txBody>
      </p:sp>
      <p:sp>
        <p:nvSpPr>
          <p:cNvPr id="8" name="TextBox 7">
            <a:extLst>
              <a:ext uri="{FF2B5EF4-FFF2-40B4-BE49-F238E27FC236}">
                <a16:creationId xmlns:a16="http://schemas.microsoft.com/office/drawing/2014/main" id="{D676D941-28B1-0FB0-A57F-804ADFD1D469}"/>
              </a:ext>
            </a:extLst>
          </p:cNvPr>
          <p:cNvSpPr txBox="1"/>
          <p:nvPr/>
        </p:nvSpPr>
        <p:spPr>
          <a:xfrm>
            <a:off x="6248400" y="1957950"/>
            <a:ext cx="5105400" cy="2646878"/>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rPr>
              <a:t>This project involves the acquisition of land in support of the Airport's Airfield Safety Enhancement (ASE) Program. The land being acquired is located in the footprint of the planned commercial parallel runway safety area. </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The acquisition of land associated with this project is an enabling component of the Airfield Safety Enhancement (ASE) Program, which is necessary to enhance safety at the Airport.</a:t>
            </a:r>
            <a:endParaRPr lang="en-US" sz="1400" dirty="0"/>
          </a:p>
          <a:p>
            <a:endParaRPr lang="en-US" dirty="0"/>
          </a:p>
        </p:txBody>
      </p:sp>
    </p:spTree>
    <p:extLst>
      <p:ext uri="{BB962C8B-B14F-4D97-AF65-F5344CB8AC3E}">
        <p14:creationId xmlns:p14="http://schemas.microsoft.com/office/powerpoint/2010/main" val="4086084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DE4D2-0FE9-8294-D0CF-CB5606716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DF1ED-783C-A79B-B75A-72B2475EE532}"/>
              </a:ext>
            </a:extLst>
          </p:cNvPr>
          <p:cNvSpPr>
            <a:spLocks noGrp="1"/>
          </p:cNvSpPr>
          <p:nvPr>
            <p:ph type="title"/>
          </p:nvPr>
        </p:nvSpPr>
        <p:spPr/>
        <p:txBody>
          <a:bodyPr/>
          <a:lstStyle/>
          <a:p>
            <a:r>
              <a:rPr lang="en-US" dirty="0"/>
              <a:t>Proposed PFC Projects</a:t>
            </a:r>
          </a:p>
        </p:txBody>
      </p:sp>
      <p:sp>
        <p:nvSpPr>
          <p:cNvPr id="4" name="TextBox 3">
            <a:extLst>
              <a:ext uri="{FF2B5EF4-FFF2-40B4-BE49-F238E27FC236}">
                <a16:creationId xmlns:a16="http://schemas.microsoft.com/office/drawing/2014/main" id="{6CA35D64-06D0-2B8D-EDF6-AF06635FCE9C}"/>
              </a:ext>
            </a:extLst>
          </p:cNvPr>
          <p:cNvSpPr txBox="1"/>
          <p:nvPr/>
        </p:nvSpPr>
        <p:spPr>
          <a:xfrm>
            <a:off x="570156" y="1143387"/>
            <a:ext cx="4598580" cy="369332"/>
          </a:xfrm>
          <a:prstGeom prst="rect">
            <a:avLst/>
          </a:prstGeom>
          <a:noFill/>
        </p:spPr>
        <p:txBody>
          <a:bodyPr wrap="square">
            <a:spAutoFit/>
          </a:bodyPr>
          <a:lstStyle/>
          <a:p>
            <a:r>
              <a:rPr lang="en-US" sz="1800" b="1" dirty="0">
                <a:solidFill>
                  <a:schemeClr val="tx1"/>
                </a:solidFill>
                <a:latin typeface="+mn-lt"/>
                <a:ea typeface="+mj-ea"/>
                <a:cs typeface="+mj-cs"/>
              </a:rPr>
              <a:t>ASE Program - Runway Construction</a:t>
            </a:r>
            <a:endParaRPr lang="en-US" dirty="0"/>
          </a:p>
        </p:txBody>
      </p:sp>
      <p:sp>
        <p:nvSpPr>
          <p:cNvPr id="6" name="TextBox 5">
            <a:extLst>
              <a:ext uri="{FF2B5EF4-FFF2-40B4-BE49-F238E27FC236}">
                <a16:creationId xmlns:a16="http://schemas.microsoft.com/office/drawing/2014/main" id="{EA7F0406-CC9E-0550-9C61-D16F3E9F2834}"/>
              </a:ext>
            </a:extLst>
          </p:cNvPr>
          <p:cNvSpPr txBox="1"/>
          <p:nvPr/>
        </p:nvSpPr>
        <p:spPr>
          <a:xfrm>
            <a:off x="602240" y="1684555"/>
            <a:ext cx="4197927" cy="5016758"/>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Tucson International Airport’s Airfield Safety Enhancement Program (ASE Program) is a multi-year phased project involving construction of new parallel commercial Runway 12R/30L.  The completed runway will be constructed of concrete and will be approximately 11,000 feet by 150 feet with 25-foot asphalt shoulders on each side.  This project includes the Runway Construction portion of the ASE Program, involving (1) construction of the cement treated base and the mobilization of the concrete batch plant, (2) the construction of concrete pavement section for the new runway, including conduit and fencing work, and (3) construction of shoulders and installation of lighting (including regulators), signage, and marking for the new runway.</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The Airfield Safety Enhancement (ASE) Program is necessary to enhance safety at the Airport.</a:t>
            </a:r>
          </a:p>
          <a:p>
            <a:endParaRPr lang="en-US" sz="1400" dirty="0"/>
          </a:p>
          <a:p>
            <a:endParaRPr lang="en-US" dirty="0"/>
          </a:p>
        </p:txBody>
      </p:sp>
      <p:pic>
        <p:nvPicPr>
          <p:cNvPr id="10" name="Picture 9">
            <a:extLst>
              <a:ext uri="{FF2B5EF4-FFF2-40B4-BE49-F238E27FC236}">
                <a16:creationId xmlns:a16="http://schemas.microsoft.com/office/drawing/2014/main" id="{2D5D5F26-F90B-C1C5-02E6-79A2696F3242}"/>
              </a:ext>
            </a:extLst>
          </p:cNvPr>
          <p:cNvPicPr>
            <a:picLocks noChangeAspect="1"/>
          </p:cNvPicPr>
          <p:nvPr/>
        </p:nvPicPr>
        <p:blipFill>
          <a:blip r:embed="rId2"/>
          <a:srcRect l="9375" t="19999" r="51875" b="10001"/>
          <a:stretch>
            <a:fillRect/>
          </a:stretch>
        </p:blipFill>
        <p:spPr>
          <a:xfrm>
            <a:off x="4792146" y="1684555"/>
            <a:ext cx="7202492" cy="4065923"/>
          </a:xfrm>
          <a:prstGeom prst="rect">
            <a:avLst/>
          </a:prstGeom>
        </p:spPr>
      </p:pic>
    </p:spTree>
    <p:extLst>
      <p:ext uri="{BB962C8B-B14F-4D97-AF65-F5344CB8AC3E}">
        <p14:creationId xmlns:p14="http://schemas.microsoft.com/office/powerpoint/2010/main" val="926078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73475</TotalTime>
  <Words>696</Words>
  <Application>Microsoft Office PowerPoint</Application>
  <PresentationFormat>Widescreen</PresentationFormat>
  <Paragraphs>51</Paragraphs>
  <Slides>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4" baseType="lpstr">
      <vt:lpstr>Arial</vt:lpstr>
      <vt:lpstr>Calibri</vt:lpstr>
      <vt:lpstr>Courier New</vt:lpstr>
      <vt:lpstr>Open Sans</vt:lpstr>
      <vt:lpstr>Open Sans Semibold</vt:lpstr>
      <vt:lpstr>Wingdings</vt:lpstr>
      <vt:lpstr>Wingdings 3</vt:lpstr>
      <vt:lpstr>Office Theme</vt:lpstr>
      <vt:lpstr>think-cell Slide</vt:lpstr>
      <vt:lpstr>PowerPoint Presentation</vt:lpstr>
      <vt:lpstr>Overview</vt:lpstr>
      <vt:lpstr>Opportunity for Public Comment</vt:lpstr>
      <vt:lpstr>Proposed PFC Projects</vt:lpstr>
      <vt:lpstr>Proposed PFC Projects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Whiteman</dc:creator>
  <cp:lastModifiedBy>Laura Parry</cp:lastModifiedBy>
  <cp:revision>1932</cp:revision>
  <cp:lastPrinted>2020-02-07T21:54:35Z</cp:lastPrinted>
  <dcterms:created xsi:type="dcterms:W3CDTF">2013-08-15T12:20:42Z</dcterms:created>
  <dcterms:modified xsi:type="dcterms:W3CDTF">2025-06-26T14:22:10Z</dcterms:modified>
</cp:coreProperties>
</file>